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xml" ContentType="application/inkml+xml"/>
  <Override PartName="/ppt/tags/tag1.xml" ContentType="application/vnd.openxmlformats-officedocument.presentationml.tags+xml"/>
  <Override PartName="/ppt/ink/ink2.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65" r:id="rId2"/>
  </p:sldMasterIdLst>
  <p:notesMasterIdLst>
    <p:notesMasterId r:id="rId48"/>
  </p:notesMasterIdLst>
  <p:sldIdLst>
    <p:sldId id="296" r:id="rId3"/>
    <p:sldId id="456" r:id="rId4"/>
    <p:sldId id="285" r:id="rId5"/>
    <p:sldId id="287" r:id="rId6"/>
    <p:sldId id="290" r:id="rId7"/>
    <p:sldId id="314" r:id="rId8"/>
    <p:sldId id="317" r:id="rId9"/>
    <p:sldId id="404" r:id="rId10"/>
    <p:sldId id="291" r:id="rId11"/>
    <p:sldId id="292" r:id="rId12"/>
    <p:sldId id="293" r:id="rId13"/>
    <p:sldId id="319" r:id="rId14"/>
    <p:sldId id="320" r:id="rId15"/>
    <p:sldId id="321" r:id="rId16"/>
    <p:sldId id="322" r:id="rId17"/>
    <p:sldId id="323" r:id="rId18"/>
    <p:sldId id="277" r:id="rId19"/>
    <p:sldId id="324" r:id="rId20"/>
    <p:sldId id="325" r:id="rId21"/>
    <p:sldId id="280" r:id="rId22"/>
    <p:sldId id="326" r:id="rId23"/>
    <p:sldId id="327" r:id="rId24"/>
    <p:sldId id="468" r:id="rId25"/>
    <p:sldId id="410" r:id="rId26"/>
    <p:sldId id="411" r:id="rId27"/>
    <p:sldId id="412" r:id="rId28"/>
    <p:sldId id="413" r:id="rId29"/>
    <p:sldId id="414" r:id="rId30"/>
    <p:sldId id="415" r:id="rId31"/>
    <p:sldId id="416" r:id="rId32"/>
    <p:sldId id="443" r:id="rId33"/>
    <p:sldId id="417" r:id="rId34"/>
    <p:sldId id="418" r:id="rId35"/>
    <p:sldId id="444" r:id="rId36"/>
    <p:sldId id="446" r:id="rId37"/>
    <p:sldId id="447" r:id="rId38"/>
    <p:sldId id="463" r:id="rId39"/>
    <p:sldId id="460" r:id="rId40"/>
    <p:sldId id="462" r:id="rId41"/>
    <p:sldId id="467" r:id="rId42"/>
    <p:sldId id="464" r:id="rId43"/>
    <p:sldId id="466" r:id="rId44"/>
    <p:sldId id="328" r:id="rId45"/>
    <p:sldId id="329" r:id="rId46"/>
    <p:sldId id="399" r:id="rId47"/>
  </p:sldIdLst>
  <p:sldSz cx="12192000" cy="6858000"/>
  <p:notesSz cx="6858000" cy="9144000"/>
  <p:embeddedFontLst>
    <p:embeddedFont>
      <p:font typeface="Cambria Math" panose="02040503050406030204" pitchFamily="18" charset="0"/>
      <p:regular r:id="rId49"/>
    </p:embeddedFont>
    <p:embeddedFont>
      <p:font typeface="Consolas" panose="020B0609020204030204" pitchFamily="49" charset="0"/>
      <p:regular r:id="rId50"/>
      <p:bold r:id="rId51"/>
      <p:italic r:id="rId52"/>
      <p:boldItalic r:id="rId53"/>
    </p:embeddedFont>
    <p:embeddedFont>
      <p:font typeface="Georgia" panose="02040502050405020303" pitchFamily="18" charset="0"/>
      <p:regular r:id="rId54"/>
      <p:bold r:id="rId55"/>
      <p:italic r:id="rId56"/>
      <p:boldItalic r:id="rId57"/>
    </p:embeddedFont>
    <p:embeddedFont>
      <p:font typeface="Helvetica" panose="020B0604020202020204" charset="0"/>
      <p:regular r:id="rId58"/>
      <p:bold r:id="rId59"/>
      <p:italic r:id="rId60"/>
      <p:boldItalic r:id="rId61"/>
    </p:embeddedFont>
    <p:embeddedFont>
      <p:font typeface="Nunito" pitchFamily="2" charset="0"/>
      <p:regular r:id="rId62"/>
      <p:bold r:id="rId63"/>
      <p:italic r:id="rId64"/>
      <p:boldItalic r:id="rId65"/>
    </p:embeddedFont>
    <p:embeddedFont>
      <p:font typeface="Quattrocento Sans" panose="020B0502050000020003" pitchFamily="34" charset="0"/>
      <p:regular r:id="rId66"/>
      <p:bold r:id="rId67"/>
      <p:italic r:id="rId68"/>
      <p:boldItalic r:id="rId69"/>
    </p:embeddedFont>
    <p:embeddedFont>
      <p:font typeface="Times" panose="02020603050405020304" pitchFamily="18" charset="0"/>
      <p:regular r:id="rId70"/>
      <p:bold r:id="rId71"/>
      <p:italic r:id="rId72"/>
      <p:boldItalic r:id="rId73"/>
    </p:embeddedFont>
    <p:embeddedFont>
      <p:font typeface="Trebuchet MS" panose="020B0603020202020204" pitchFamily="3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F4A71E-2EC3-4D22-9284-7B01D5CB0B2A}">
  <a:tblStyle styleId="{C6F4A71E-2EC3-4D22-9284-7B01D5CB0B2A}" styleName="Table_0">
    <a:wholeTbl>
      <a:tcTxStyle b="off" i="off">
        <a:font>
          <a:latin typeface="Segoe UI Semilight"/>
          <a:ea typeface="Segoe UI Semilight"/>
          <a:cs typeface="Segoe UI Semi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1FA"/>
          </a:solidFill>
        </a:fill>
      </a:tcStyle>
    </a:wholeTbl>
    <a:band1H>
      <a:tcTxStyle/>
      <a:tcStyle>
        <a:tcBdr/>
        <a:fill>
          <a:solidFill>
            <a:srgbClr val="CBE2F5"/>
          </a:solidFill>
        </a:fill>
      </a:tcStyle>
    </a:band1H>
    <a:band2H>
      <a:tcTxStyle/>
      <a:tcStyle>
        <a:tcBdr/>
      </a:tcStyle>
    </a:band2H>
    <a:band1V>
      <a:tcTxStyle/>
      <a:tcStyle>
        <a:tcBdr/>
        <a:fill>
          <a:solidFill>
            <a:srgbClr val="CBE2F5"/>
          </a:solidFill>
        </a:fill>
      </a:tcStyle>
    </a:band1V>
    <a:band2V>
      <a:tcTxStyle/>
      <a:tcStyle>
        <a:tcBdr/>
      </a:tcStyle>
    </a:band2V>
    <a:lastCol>
      <a:tcTxStyle b="on" i="off">
        <a:font>
          <a:latin typeface="Segoe UI Semilight"/>
          <a:ea typeface="Segoe UI Semilight"/>
          <a:cs typeface="Segoe UI Semilight"/>
        </a:font>
        <a:schemeClr val="lt1"/>
      </a:tcTxStyle>
      <a:tcStyle>
        <a:tcBdr/>
        <a:fill>
          <a:solidFill>
            <a:schemeClr val="accent1"/>
          </a:solidFill>
        </a:fill>
      </a:tcStyle>
    </a:lastCol>
    <a:firstCol>
      <a:tcTxStyle b="on" i="off">
        <a:font>
          <a:latin typeface="Segoe UI Semilight"/>
          <a:ea typeface="Segoe UI Semilight"/>
          <a:cs typeface="Segoe UI Semilight"/>
        </a:font>
        <a:schemeClr val="lt1"/>
      </a:tcTxStyle>
      <a:tcStyle>
        <a:tcBdr/>
        <a:fill>
          <a:solidFill>
            <a:schemeClr val="accent1"/>
          </a:solidFill>
        </a:fill>
      </a:tcStyle>
    </a:firstCol>
    <a:lastRow>
      <a:tcTxStyle b="on" i="off">
        <a:font>
          <a:latin typeface="Segoe UI Semilight"/>
          <a:ea typeface="Segoe UI Semilight"/>
          <a:cs typeface="Segoe UI Semiligh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egoe UI Semilight"/>
          <a:ea typeface="Segoe UI Semilight"/>
          <a:cs typeface="Segoe UI Semiligh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477" autoAdjust="0"/>
  </p:normalViewPr>
  <p:slideViewPr>
    <p:cSldViewPr snapToGrid="0">
      <p:cViewPr varScale="1">
        <p:scale>
          <a:sx n="65" d="100"/>
          <a:sy n="65" d="100"/>
        </p:scale>
        <p:origin x="1330" y="58"/>
      </p:cViewPr>
      <p:guideLst/>
    </p:cSldViewPr>
  </p:slideViewPr>
  <p:notesTextViewPr>
    <p:cViewPr>
      <p:scale>
        <a:sx n="1" d="1"/>
        <a:sy n="1" d="1"/>
      </p:scale>
      <p:origin x="0" y="0"/>
    </p:cViewPr>
  </p:notesTextViewPr>
  <p:sorterViewPr>
    <p:cViewPr varScale="1">
      <p:scale>
        <a:sx n="1" d="1"/>
        <a:sy n="1" d="1"/>
      </p:scale>
      <p:origin x="0" y="-898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5.fntdata"/><Relationship Id="rId68" Type="http://schemas.openxmlformats.org/officeDocument/2006/relationships/font" Target="fonts/font20.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5.fntdata"/><Relationship Id="rId58" Type="http://schemas.openxmlformats.org/officeDocument/2006/relationships/font" Target="fonts/font10.fntdata"/><Relationship Id="rId74" Type="http://schemas.openxmlformats.org/officeDocument/2006/relationships/font" Target="fonts/font26.fntdata"/><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1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openxmlformats.org/officeDocument/2006/relationships/font" Target="fonts/font29.fntdata"/><Relationship Id="rId8" Type="http://schemas.openxmlformats.org/officeDocument/2006/relationships/slide" Target="slides/slide6.xml"/><Relationship Id="rId51" Type="http://schemas.openxmlformats.org/officeDocument/2006/relationships/font" Target="fonts/font3.fntdata"/><Relationship Id="rId72" Type="http://schemas.openxmlformats.org/officeDocument/2006/relationships/font" Target="fonts/font24.fntdata"/><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font" Target="fonts/font25.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2.fntdata"/><Relationship Id="rId55" Type="http://schemas.openxmlformats.org/officeDocument/2006/relationships/font" Target="fonts/font7.fntdata"/><Relationship Id="rId76" Type="http://schemas.openxmlformats.org/officeDocument/2006/relationships/font" Target="fonts/font28.fntdata"/><Relationship Id="rId7" Type="http://schemas.openxmlformats.org/officeDocument/2006/relationships/slide" Target="slides/slide5.xml"/><Relationship Id="rId71" Type="http://schemas.openxmlformats.org/officeDocument/2006/relationships/font" Target="fonts/font2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8.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lt1"/>
                </a:solidFill>
                <a:latin typeface="Quattrocento Sans"/>
                <a:ea typeface="Quattrocento Sans"/>
                <a:cs typeface="Quattrocento Sans"/>
                <a:sym typeface="Quattrocento Sans"/>
              </a:rPr>
              <a:t>Dijkstra’s algorithm is all about updating “best-so-far” in SD if we find shorter path! </a:t>
            </a:r>
            <a:endParaRPr dirty="0"/>
          </a:p>
        </p:txBody>
      </p:sp>
      <p:sp>
        <p:nvSpPr>
          <p:cNvPr id="1002" name="Google Shape;100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3" name="Google Shape;1043;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 lvl="0" indent="-120650" algn="l" rtl="0">
              <a:lnSpc>
                <a:spcPct val="90000"/>
              </a:lnSpc>
              <a:spcBef>
                <a:spcPts val="1600"/>
              </a:spcBef>
              <a:spcAft>
                <a:spcPts val="0"/>
              </a:spcAft>
              <a:buClr>
                <a:schemeClr val="accent1"/>
              </a:buClr>
              <a:buSzPts val="1900"/>
              <a:buFont typeface="Quattrocento Sans"/>
              <a:buChar char=" "/>
            </a:pPr>
            <a:endParaRPr lang="en-GB" sz="1900" dirty="0">
              <a:solidFill>
                <a:schemeClr val="dk1"/>
              </a:solidFill>
              <a:latin typeface="Quattrocento Sans"/>
              <a:ea typeface="Quattrocento Sans"/>
              <a:cs typeface="Quattrocento Sans"/>
              <a:sym typeface="Quattrocento Sans"/>
            </a:endParaRPr>
          </a:p>
          <a:p>
            <a:pPr marL="265176" lvl="1" indent="-159384" algn="l" rtl="0">
              <a:lnSpc>
                <a:spcPct val="90000"/>
              </a:lnSpc>
              <a:spcBef>
                <a:spcPts val="400"/>
              </a:spcBef>
              <a:spcAft>
                <a:spcPts val="0"/>
              </a:spcAft>
              <a:buClr>
                <a:srgbClr val="B6A479"/>
              </a:buClr>
              <a:buSzPts val="1900"/>
              <a:buFont typeface="Quattrocento Sans"/>
              <a:buChar char="-"/>
            </a:pPr>
            <a:r>
              <a:rPr lang="en-GB" sz="1900" dirty="0">
                <a:solidFill>
                  <a:schemeClr val="dk1"/>
                </a:solidFill>
                <a:latin typeface="Quattrocento Sans"/>
                <a:ea typeface="Quattrocento Sans"/>
                <a:cs typeface="Quattrocento Sans"/>
                <a:sym typeface="Quattrocento Sans"/>
              </a:rPr>
              <a:t>It is not possible to find a shorter path that uses a farther node we’ll consider later</a:t>
            </a:r>
            <a:endParaRPr lang="en-GB" sz="1900" dirty="0">
              <a:latin typeface="Quattrocento Sans"/>
              <a:ea typeface="Quattrocento Sans"/>
              <a:cs typeface="Quattrocento Sans"/>
              <a:sym typeface="Quattrocento Sans"/>
            </a:endParaRP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p:sp>
        <p:nvSpPr>
          <p:cNvPr id="1044" name="Google Shape;1044;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
        <p:nvSpPr>
          <p:cNvPr id="1045" name="Google Shape;1045;p35: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159937079_1_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9" name="Google Shape;499;g22159937079_1_3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5875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sz="1200" dirty="0">
                <a:latin typeface="Quattrocento Sans"/>
                <a:ea typeface="Quattrocento Sans"/>
                <a:cs typeface="Quattrocento Sans"/>
                <a:sym typeface="Quattrocento Sans"/>
              </a:rPr>
              <a:t>We can use an optimized structure that will tell us the “minimum” distance node, and let us “update distance” as we go… Use a </a:t>
            </a:r>
            <a:r>
              <a:rPr lang="en-GB" sz="1200" b="1" dirty="0" err="1">
                <a:latin typeface="Quattrocento Sans"/>
                <a:ea typeface="Quattrocento Sans"/>
                <a:cs typeface="Quattrocento Sans"/>
                <a:sym typeface="Quattrocento Sans"/>
              </a:rPr>
              <a:t>HeapMinPriorityQueue</a:t>
            </a:r>
            <a:r>
              <a:rPr lang="en-GB" sz="1200" dirty="0">
                <a:latin typeface="Quattrocento Sans"/>
                <a:ea typeface="Quattrocento Sans"/>
                <a:cs typeface="Quattrocento Sans"/>
                <a:sym typeface="Quattrocento Sans"/>
              </a:rPr>
              <a:t>! (like the one from P3)</a:t>
            </a:r>
          </a:p>
          <a:p>
            <a:pPr marL="15875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GB" sz="1200" dirty="0">
              <a:latin typeface="Quattrocento Sans"/>
              <a:ea typeface="Quattrocento Sans"/>
              <a:cs typeface="Quattrocento Sans"/>
              <a:sym typeface="Quattrocento Sans"/>
            </a:endParaRPr>
          </a:p>
          <a:p>
            <a:pPr marL="158750" lvl="0" indent="0" algn="l" rtl="0">
              <a:spcBef>
                <a:spcPts val="0"/>
              </a:spcBef>
              <a:spcAft>
                <a:spcPts val="0"/>
              </a:spcAft>
              <a:buClr>
                <a:schemeClr val="dk1"/>
              </a:buClr>
              <a:buSzPts val="1200"/>
              <a:buFont typeface="Calibri"/>
              <a:buNone/>
            </a:pPr>
            <a:endParaRPr lang="en-GB" dirty="0">
              <a:latin typeface="Arial"/>
              <a:ea typeface="Arial"/>
              <a:cs typeface="Arial"/>
              <a:sym typeface="Arial"/>
            </a:endParaRP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p:sp>
        <p:nvSpPr>
          <p:cNvPr id="500" name="Google Shape;500;g22159937079_1_3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
        <p:nvSpPr>
          <p:cNvPr id="501" name="Google Shape;501;g22159937079_1_312: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3" name="Google Shape;513;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514" name="Google Shape;514;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
        <p:nvSpPr>
          <p:cNvPr id="515" name="Google Shape;515;p36: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1" name="Google Shape;571;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572" name="Google Shape;572;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
        <p:nvSpPr>
          <p:cNvPr id="573" name="Google Shape;573;p37: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9" name="Google Shape;629;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 E’s distance is 12 (path length) instead of 11 (edge weight)</a:t>
            </a:r>
            <a:endParaRPr/>
          </a:p>
        </p:txBody>
      </p:sp>
      <p:sp>
        <p:nvSpPr>
          <p:cNvPr id="630" name="Google Shape;630;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
        <p:nvSpPr>
          <p:cNvPr id="631" name="Google Shape;631;p38: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7" name="Google Shape;6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Again, we don’t set F’s pathlen to 2 (the edge weight); we set it to 4 (length of A-&gt;B-&gt;F)</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We don’t update C with distance 7 (A-&gt;B-&gt;C); its optimal path is already known</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We don’t update E with distance 12 (A-&gt;B-&gt;E); the path length is the same</a:t>
            </a:r>
            <a:endParaRPr/>
          </a:p>
        </p:txBody>
      </p:sp>
      <p:sp>
        <p:nvSpPr>
          <p:cNvPr id="688" name="Google Shape;6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
        <p:nvSpPr>
          <p:cNvPr id="689" name="Google Shape;689;p39: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5" name="Google Shape;74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Nothing was updated; we already had an optimal path to C</a:t>
            </a:r>
            <a:endParaRPr/>
          </a:p>
        </p:txBody>
      </p:sp>
      <p:sp>
        <p:nvSpPr>
          <p:cNvPr id="746" name="Google Shape;746;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
        <p:nvSpPr>
          <p:cNvPr id="747" name="Google Shape;747;p40: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3" name="Google Shape;80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804" name="Google Shape;804;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
        <p:nvSpPr>
          <p:cNvPr id="805" name="Google Shape;805;p41: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mc:AlternateContent xmlns:mc="http://schemas.openxmlformats.org/markup-compatibility/2006">
        <mc:Choice xmlns:a14="http://schemas.microsoft.com/office/drawing/2010/main" Requires="a14">
          <p:sp>
            <p:nvSpPr>
              <p:cNvPr id="861" name="Google Shape;861;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solidFill>
                      <a:schemeClr val="tx1"/>
                    </a:solidFill>
                    <a:latin typeface="Times New Roman" panose="02020603050405020304" pitchFamily="18" charset="0"/>
                    <a:cs typeface="Times New Roman" panose="02020603050405020304" pitchFamily="18" charset="0"/>
                  </a:rPr>
                  <a:t>OLD SD[F] = </a:t>
                </a:r>
                <a14:m>
                  <m:oMath xmlns:m="http://schemas.openxmlformats.org/officeDocument/2006/math">
                    <m:r>
                      <a:rPr lang="en-GB" sz="1200" i="1">
                        <a:solidFill>
                          <a:schemeClr val="tx1"/>
                        </a:solidFill>
                        <a:latin typeface="Cambria Math" panose="02040503050406030204" pitchFamily="18" charset="0"/>
                        <a:cs typeface="Times New Roman" panose="02020603050405020304" pitchFamily="18" charset="0"/>
                      </a:rPr>
                      <m:t>∞</m:t>
                    </m:r>
                  </m:oMath>
                </a14:m>
                <a:r>
                  <a:rPr lang="en-US" sz="1200" dirty="0">
                    <a:solidFill>
                      <a:schemeClr val="tx1"/>
                    </a:solidFill>
                    <a:latin typeface="Times New Roman" panose="02020603050405020304" pitchFamily="18" charset="0"/>
                    <a:cs typeface="Times New Roman" panose="02020603050405020304" pitchFamily="18" charset="0"/>
                  </a:rPr>
                  <a:t> &gt; SD[D] + w(D,F) =</a:t>
                </a:r>
                <a:r>
                  <a:rPr lang="en-GB" sz="1200" dirty="0">
                    <a:solidFill>
                      <a:schemeClr val="tx1"/>
                    </a:solidFill>
                    <a:latin typeface="Times New Roman" panose="02020603050405020304" pitchFamily="18" charset="0"/>
                    <a:cs typeface="Times New Roman" panose="02020603050405020304" pitchFamily="18" charset="0"/>
                  </a:rPr>
                  <a:t> 7+2 = 9</a:t>
                </a:r>
              </a:p>
              <a:p>
                <a:r>
                  <a:rPr lang="en-US" sz="1200" dirty="0">
                    <a:solidFill>
                      <a:schemeClr val="tx1"/>
                    </a:solidFill>
                    <a:latin typeface="Times New Roman" panose="02020603050405020304" pitchFamily="18" charset="0"/>
                    <a:cs typeface="Times New Roman" panose="02020603050405020304" pitchFamily="18" charset="0"/>
                  </a:rPr>
                  <a:t>NEW SD[F] </a:t>
                </a:r>
                <a:r>
                  <a:rPr lang="en-US" sz="12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200" dirty="0">
                    <a:solidFill>
                      <a:schemeClr val="tx1"/>
                    </a:solidFill>
                    <a:latin typeface="Times New Roman" panose="02020603050405020304" pitchFamily="18" charset="0"/>
                    <a:cs typeface="Times New Roman" panose="02020603050405020304" pitchFamily="18" charset="0"/>
                  </a:rPr>
                  <a:t> SD[D] + w(D,F) = 9, </a:t>
                </a:r>
                <a:r>
                  <a:rPr lang="en-GB" sz="1200" dirty="0">
                    <a:solidFill>
                      <a:schemeClr val="tx1"/>
                    </a:solidFill>
                    <a:latin typeface="Times New Roman" panose="02020603050405020304" pitchFamily="18" charset="0"/>
                    <a:cs typeface="Times New Roman" panose="02020603050405020304" pitchFamily="18" charset="0"/>
                  </a:rPr>
                  <a:t>PN</a:t>
                </a:r>
                <a:r>
                  <a:rPr lang="en-US" sz="1200" dirty="0">
                    <a:solidFill>
                      <a:schemeClr val="tx1"/>
                    </a:solidFill>
                    <a:latin typeface="Times New Roman" panose="02020603050405020304" pitchFamily="18" charset="0"/>
                    <a:cs typeface="Times New Roman" panose="02020603050405020304" pitchFamily="18" charset="0"/>
                  </a:rPr>
                  <a:t>[F] = D</a:t>
                </a: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mc:Choice>
        <mc:Fallback>
          <p:sp>
            <p:nvSpPr>
              <p:cNvPr id="861" name="Google Shape;861;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solidFill>
                      <a:schemeClr val="tx1"/>
                    </a:solidFill>
                    <a:latin typeface="Times New Roman" panose="02020603050405020304" pitchFamily="18" charset="0"/>
                    <a:cs typeface="Times New Roman" panose="02020603050405020304" pitchFamily="18" charset="0"/>
                  </a:rPr>
                  <a:t>OLD SD[F] = </a:t>
                </a:r>
                <a:r>
                  <a:rPr lang="en-GB" sz="1200" i="0">
                    <a:solidFill>
                      <a:schemeClr val="tx1"/>
                    </a:solidFill>
                    <a:latin typeface="Cambria Math" panose="02040503050406030204" pitchFamily="18" charset="0"/>
                    <a:cs typeface="Times New Roman" panose="02020603050405020304" pitchFamily="18" charset="0"/>
                  </a:rPr>
                  <a:t>∞</a:t>
                </a:r>
                <a:r>
                  <a:rPr lang="en-US" sz="1200" dirty="0">
                    <a:solidFill>
                      <a:schemeClr val="tx1"/>
                    </a:solidFill>
                    <a:latin typeface="Times New Roman" panose="02020603050405020304" pitchFamily="18" charset="0"/>
                    <a:cs typeface="Times New Roman" panose="02020603050405020304" pitchFamily="18" charset="0"/>
                  </a:rPr>
                  <a:t> &gt; SD[D] + w(D,F) =</a:t>
                </a:r>
                <a:r>
                  <a:rPr lang="en-GB" sz="1200" dirty="0">
                    <a:solidFill>
                      <a:schemeClr val="tx1"/>
                    </a:solidFill>
                    <a:latin typeface="Times New Roman" panose="02020603050405020304" pitchFamily="18" charset="0"/>
                    <a:cs typeface="Times New Roman" panose="02020603050405020304" pitchFamily="18" charset="0"/>
                  </a:rPr>
                  <a:t> 7+2 = 9</a:t>
                </a:r>
              </a:p>
              <a:p>
                <a:r>
                  <a:rPr lang="en-US" sz="1200" dirty="0">
                    <a:solidFill>
                      <a:schemeClr val="tx1"/>
                    </a:solidFill>
                    <a:latin typeface="Times New Roman" panose="02020603050405020304" pitchFamily="18" charset="0"/>
                    <a:cs typeface="Times New Roman" panose="02020603050405020304" pitchFamily="18" charset="0"/>
                  </a:rPr>
                  <a:t>NEW SD[F] </a:t>
                </a:r>
                <a:r>
                  <a:rPr lang="en-US" sz="12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200" dirty="0">
                    <a:solidFill>
                      <a:schemeClr val="tx1"/>
                    </a:solidFill>
                    <a:latin typeface="Times New Roman" panose="02020603050405020304" pitchFamily="18" charset="0"/>
                    <a:cs typeface="Times New Roman" panose="02020603050405020304" pitchFamily="18" charset="0"/>
                  </a:rPr>
                  <a:t> SD[D] + w(D,F) = 9, </a:t>
                </a:r>
                <a:r>
                  <a:rPr lang="en-GB" sz="1200" dirty="0">
                    <a:solidFill>
                      <a:schemeClr val="tx1"/>
                    </a:solidFill>
                    <a:latin typeface="Times New Roman" panose="02020603050405020304" pitchFamily="18" charset="0"/>
                    <a:cs typeface="Times New Roman" panose="02020603050405020304" pitchFamily="18" charset="0"/>
                  </a:rPr>
                  <a:t>PN</a:t>
                </a:r>
                <a:r>
                  <a:rPr lang="en-US" sz="1200" dirty="0">
                    <a:solidFill>
                      <a:schemeClr val="tx1"/>
                    </a:solidFill>
                    <a:latin typeface="Times New Roman" panose="02020603050405020304" pitchFamily="18" charset="0"/>
                    <a:cs typeface="Times New Roman" panose="02020603050405020304" pitchFamily="18" charset="0"/>
                  </a:rPr>
                  <a:t>[F] = D</a:t>
                </a: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mc:Fallback>
      </mc:AlternateContent>
      <p:sp>
        <p:nvSpPr>
          <p:cNvPr id="862" name="Google Shape;862;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
        <p:nvSpPr>
          <p:cNvPr id="863" name="Google Shape;863;p42: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Not suitable for graphs with negative edges</a:t>
            </a:r>
            <a:endParaRPr lang="en-SE" dirty="0"/>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6995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9" name="Google Shape;91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 we found a better path to E at last (A-&gt;B-&gt;F-&gt;H-&gt;G-&gt;E), with cost 11; formerly path A-&gt;C-&gt;E had cost 12</a:t>
            </a:r>
            <a:endParaRPr/>
          </a:p>
        </p:txBody>
      </p:sp>
      <p:sp>
        <p:nvSpPr>
          <p:cNvPr id="920" name="Google Shape;920;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
        <p:nvSpPr>
          <p:cNvPr id="921" name="Google Shape;921;p4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7" name="Google Shape;97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Done!</a:t>
            </a:r>
            <a:endParaRPr/>
          </a:p>
        </p:txBody>
      </p:sp>
      <p:sp>
        <p:nvSpPr>
          <p:cNvPr id="978" name="Google Shape;978;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
        <p:nvSpPr>
          <p:cNvPr id="979" name="Google Shape;979;p44: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5" name="Google Shape;1035;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Walk through the chain of “previous” (E-&gt;G-&gt;H-&gt;F-&gt;B-&gt;A)</a:t>
            </a:r>
            <a:endParaRPr/>
          </a:p>
        </p:txBody>
      </p:sp>
      <p:sp>
        <p:nvSpPr>
          <p:cNvPr id="1036" name="Google Shape;1036;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
        <p:nvSpPr>
          <p:cNvPr id="1037" name="Google Shape;1037;p45: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B8A66-1084-A829-4936-3CD3A7BB8E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EC6032-8827-4FE5-1BD8-637BA2FE9A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C6E4DA-368C-9B51-733C-BFDA94B2388F}"/>
              </a:ext>
            </a:extLst>
          </p:cNvPr>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latin typeface="Quattrocento Sans" panose="020B0502050000020003" pitchFamily="34" charset="0"/>
              </a:rPr>
              <a:t>At exam time, you will be given a graph with a start node (A), and required to fill in this table, crossing out old items as you find a shortcut path</a:t>
            </a:r>
          </a:p>
          <a:p>
            <a:endParaRPr lang="en-SE" dirty="0"/>
          </a:p>
        </p:txBody>
      </p:sp>
      <p:sp>
        <p:nvSpPr>
          <p:cNvPr id="4" name="Slide Number Placeholder 3">
            <a:extLst>
              <a:ext uri="{FF2B5EF4-FFF2-40B4-BE49-F238E27FC236}">
                <a16:creationId xmlns:a16="http://schemas.microsoft.com/office/drawing/2014/main" id="{68128DBC-8786-F49F-1BE0-B3DD76811E19}"/>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4400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latin typeface="Quattrocento Sans" panose="020B0502050000020003" pitchFamily="34" charset="0"/>
              </a:rPr>
              <a:t>At exam time, you will be given a graph with a start node (A), and required to fill in this table, crossing out old items as you find a shortcut path</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3861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nodes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(non-tree node with the lowest SD[ ] value). </a:t>
            </a:r>
          </a:p>
          <a:p>
            <a:pPr indent="-285750">
              <a:spcBef>
                <a:spcPts val="300"/>
              </a:spcBef>
              <a:spcAft>
                <a:spcPts val="300"/>
              </a:spcAft>
              <a:buClr>
                <a:schemeClr val="accent1"/>
              </a:buClr>
              <a:buFont typeface="Wingdings" pitchFamily="2" charset="2"/>
              <a:buChar char="§"/>
            </a:pPr>
            <a:r>
              <a:rPr lang="en-US" sz="1400" dirty="0">
                <a:latin typeface="Arial"/>
                <a:cs typeface="Arial"/>
              </a:rPr>
              <a:t>Add node to tree and relax all edges pointing from that node.</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36270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 case</a:t>
            </a:r>
          </a:p>
          <a:p>
            <a:r>
              <a:rPr lang="en-GB" dirty="0"/>
              <a:t>worst case </a:t>
            </a:r>
            <a:r>
              <a:rPr lang="en-GB" b="0" i="1" dirty="0">
                <a:effectLst/>
                <a:latin typeface="KaTeX_Math"/>
              </a:rPr>
              <a:t>O</a:t>
            </a:r>
            <a:r>
              <a:rPr lang="en-GB" b="0" i="0" dirty="0">
                <a:effectLst/>
                <a:latin typeface="KaTeX_Main"/>
              </a:rPr>
              <a:t>(</a:t>
            </a:r>
            <a:r>
              <a:rPr lang="en-GB" b="0" i="1" dirty="0" err="1">
                <a:effectLst/>
                <a:latin typeface="KaTeX_Math"/>
              </a:rPr>
              <a:t>V</a:t>
            </a:r>
            <a:r>
              <a:rPr lang="en-GB" b="0" i="0" dirty="0" err="1">
                <a:effectLst/>
                <a:latin typeface="KaTeX_Main"/>
              </a:rPr>
              <a:t>log</a:t>
            </a:r>
            <a:r>
              <a:rPr lang="en-GB" b="0" i="1" dirty="0" err="1">
                <a:effectLst/>
                <a:latin typeface="KaTeX_Math"/>
              </a:rPr>
              <a:t>V</a:t>
            </a:r>
            <a:r>
              <a:rPr lang="en-GB" b="0" i="0" dirty="0" err="1">
                <a:effectLst/>
                <a:latin typeface="KaTeX_Main"/>
              </a:rPr>
              <a:t>+</a:t>
            </a:r>
            <a:r>
              <a:rPr lang="en-GB" b="0" i="1" dirty="0" err="1">
                <a:effectLst/>
                <a:latin typeface="KaTeX_Math"/>
              </a:rPr>
              <a:t>E</a:t>
            </a:r>
            <a:r>
              <a:rPr lang="en-GB" b="0" i="0" dirty="0">
                <a:effectLst/>
                <a:latin typeface="KaTeX_Main"/>
              </a:rPr>
              <a:t>)</a:t>
            </a:r>
            <a:endParaRPr lang="en-GB" dirty="0"/>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1. </a:t>
            </a:r>
            <a:r>
              <a:rPr lang="en-US" dirty="0">
                <a:latin typeface="Arial" panose="020B0604020202020204" pitchFamily="34" charset="0"/>
                <a:cs typeface="Arial" panose="020B0604020202020204" pitchFamily="34" charset="0"/>
              </a:rPr>
              <a:t>Directed cycles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2. </a:t>
            </a:r>
            <a:r>
              <a:rPr lang="en-US" dirty="0">
                <a:latin typeface="Arial" panose="020B0604020202020204" pitchFamily="34" charset="0"/>
                <a:cs typeface="Arial" panose="020B0604020202020204" pitchFamily="34" charset="0"/>
              </a:rPr>
              <a:t>Negative weights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3. </a:t>
            </a:r>
            <a:r>
              <a:rPr lang="en-US" dirty="0">
                <a:latin typeface="Arial" panose="020B0604020202020204" pitchFamily="34" charset="0"/>
                <a:cs typeface="Arial" panose="020B0604020202020204" pitchFamily="34" charset="0"/>
              </a:rPr>
              <a:t>Negative cycles makes the problem ill-defined. </a:t>
            </a:r>
            <a:endParaRPr lang="en-US" dirty="0">
              <a:effectLst/>
              <a:latin typeface="Arial" panose="020B0604020202020204" pitchFamily="34" charset="0"/>
              <a:cs typeface="Arial" panose="020B0604020202020204" pitchFamily="34" charset="0"/>
            </a:endParaRPr>
          </a:p>
          <a:p>
            <a:endParaRPr lang="en-GB" dirty="0"/>
          </a:p>
          <a:p>
            <a:r>
              <a:rPr lang="en-GB" dirty="0"/>
              <a:t>E+V</a:t>
            </a:r>
          </a:p>
          <a:p>
            <a:r>
              <a:rPr lang="en-GB" dirty="0"/>
              <a:t>E+V</a:t>
            </a:r>
          </a:p>
          <a:p>
            <a:r>
              <a:rPr lang="en-GB" dirty="0"/>
              <a:t>Dijkstra (binary heap)</a:t>
            </a:r>
          </a:p>
          <a:p>
            <a:r>
              <a:rPr lang="en-GB" dirty="0"/>
              <a:t>E log V</a:t>
            </a:r>
          </a:p>
          <a:p>
            <a:r>
              <a:rPr lang="en-GB" dirty="0"/>
              <a:t>E log V</a:t>
            </a:r>
          </a:p>
          <a:p>
            <a:r>
              <a:rPr lang="en-GB" dirty="0"/>
              <a:t>Bellman-Ford</a:t>
            </a:r>
          </a:p>
          <a:p>
            <a:r>
              <a:rPr lang="en-GB" dirty="0"/>
              <a:t>EV</a:t>
            </a:r>
          </a:p>
          <a:p>
            <a:r>
              <a:rPr lang="en-GB" dirty="0"/>
              <a:t>EV</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42</a:t>
            </a:fld>
            <a:endParaRPr lang="en-US"/>
          </a:p>
        </p:txBody>
      </p:sp>
    </p:spTree>
    <p:extLst>
      <p:ext uri="{BB962C8B-B14F-4D97-AF65-F5344CB8AC3E}">
        <p14:creationId xmlns:p14="http://schemas.microsoft.com/office/powerpoint/2010/main" val="28257814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4" name="Google Shape;1094;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lvl="1" indent="-361950" algn="l" rtl="0">
              <a:lnSpc>
                <a:spcPct val="90000"/>
              </a:lnSpc>
              <a:spcBef>
                <a:spcPts val="0"/>
              </a:spcBef>
              <a:spcAft>
                <a:spcPts val="0"/>
              </a:spcAft>
              <a:buSzPts val="2100"/>
              <a:buChar char="○"/>
            </a:pPr>
            <a:r>
              <a:rPr lang="en-GB" dirty="0"/>
              <a:t>A detail about how the algorithm works </a:t>
            </a:r>
            <a:r>
              <a:rPr lang="en-GB" i="1" dirty="0">
                <a:solidFill>
                  <a:srgbClr val="7F7F7F"/>
                </a:solidFill>
              </a:rPr>
              <a:t>(client doesn’t care)</a:t>
            </a:r>
            <a:endParaRPr lang="en-GB" dirty="0"/>
          </a:p>
          <a:p>
            <a:pPr marL="914400" lvl="1" indent="-361950" algn="l" rtl="0">
              <a:lnSpc>
                <a:spcPct val="90000"/>
              </a:lnSpc>
              <a:spcBef>
                <a:spcPts val="0"/>
              </a:spcBef>
              <a:spcAft>
                <a:spcPts val="0"/>
              </a:spcAft>
              <a:buSzPts val="2100"/>
              <a:buChar char="○"/>
            </a:pPr>
            <a:r>
              <a:rPr lang="en-GB" dirty="0"/>
              <a:t>Not used by the algorithm </a:t>
            </a:r>
            <a:r>
              <a:rPr lang="en-GB" i="1" dirty="0">
                <a:solidFill>
                  <a:srgbClr val="7F7F7F"/>
                </a:solidFill>
              </a:rPr>
              <a:t>(implementation doesn’t care)</a:t>
            </a:r>
            <a:endParaRPr lang="en-GB" dirty="0"/>
          </a:p>
          <a:p>
            <a:pPr marL="914400" lvl="1" indent="-361950" algn="l" rtl="0">
              <a:lnSpc>
                <a:spcPct val="90000"/>
              </a:lnSpc>
              <a:spcBef>
                <a:spcPts val="0"/>
              </a:spcBef>
              <a:spcAft>
                <a:spcPts val="0"/>
              </a:spcAft>
              <a:buSzPts val="2100"/>
              <a:buChar char="○"/>
            </a:pPr>
            <a:r>
              <a:rPr lang="en-GB" dirty="0"/>
              <a:t>It is sorted by path-distance; ties are resolved “somehow”</a:t>
            </a: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p:sp>
        <p:nvSpPr>
          <p:cNvPr id="1095" name="Google Shape;1095;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
        <p:nvSpPr>
          <p:cNvPr id="1096" name="Google Shape;1096;p46: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22159937079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22159937079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3" name="Google Shape;1103;g22159937079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The start required no edge to arrive at, and is on level 0</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Remember how we got to this point, and what layer this node is part of</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lvl="0" indent="0" algn="l" rtl="0">
              <a:spcBef>
                <a:spcPts val="0"/>
              </a:spcBef>
              <a:spcAft>
                <a:spcPts val="0"/>
              </a:spcAft>
              <a:buNone/>
            </a:pPr>
            <a:endParaRPr dirty="0"/>
          </a:p>
        </p:txBody>
      </p:sp>
      <p:sp>
        <p:nvSpPr>
          <p:cNvPr id="792" name="Google Shape;79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A general concept: in this implementation, made up of </a:t>
            </a:r>
            <a:r>
              <a:rPr lang="en-GB" sz="1200" b="1" dirty="0">
                <a:solidFill>
                  <a:srgbClr val="4C3283"/>
                </a:solidFill>
              </a:rPr>
              <a:t>distances</a:t>
            </a:r>
            <a:r>
              <a:rPr lang="en-GB" sz="1200" dirty="0"/>
              <a:t> and </a:t>
            </a:r>
            <a:r>
              <a:rPr lang="en-GB" sz="1200" b="1" dirty="0" err="1">
                <a:solidFill>
                  <a:srgbClr val="4C3283"/>
                </a:solidFill>
              </a:rPr>
              <a:t>backpointers</a:t>
            </a:r>
            <a:endParaRPr lang="en-GB" sz="1200" b="1" dirty="0">
              <a:solidFill>
                <a:srgbClr val="4C3283"/>
              </a:solidFill>
            </a:endParaRPr>
          </a:p>
          <a:p>
            <a:pPr marL="0" lvl="0" indent="0" algn="l" rtl="0">
              <a:spcBef>
                <a:spcPts val="0"/>
              </a:spcBef>
              <a:spcAft>
                <a:spcPts val="0"/>
              </a:spcAft>
              <a:buNone/>
            </a:pPr>
            <a:endParaRPr dirty="0"/>
          </a:p>
        </p:txBody>
      </p:sp>
      <p:sp>
        <p:nvSpPr>
          <p:cNvPr id="855" name="Google Shape;855;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3" name="Google Shape;93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93700" algn="l" rtl="0">
              <a:lnSpc>
                <a:spcPct val="90000"/>
              </a:lnSpc>
              <a:spcBef>
                <a:spcPts val="1000"/>
              </a:spcBef>
              <a:spcAft>
                <a:spcPts val="0"/>
              </a:spcAft>
              <a:buSzPts val="2600"/>
              <a:buChar char="●"/>
            </a:pPr>
            <a:r>
              <a:rPr lang="en-GB" dirty="0"/>
              <a:t>Suppose we want to find shortest path from A to C, using weight of each edge as “distance”</a:t>
            </a:r>
          </a:p>
          <a:p>
            <a:pPr marL="457200" lvl="0" indent="-393700" algn="l" rtl="0">
              <a:lnSpc>
                <a:spcPct val="90000"/>
              </a:lnSpc>
              <a:spcBef>
                <a:spcPts val="1000"/>
              </a:spcBef>
              <a:spcAft>
                <a:spcPts val="0"/>
              </a:spcAft>
              <a:buSzPts val="2600"/>
              <a:buChar char="●"/>
            </a:pPr>
            <a:endParaRPr lang="en-GB" dirty="0"/>
          </a:p>
          <a:p>
            <a:pPr marL="457200" lvl="0" indent="-393700" algn="l" rtl="0">
              <a:lnSpc>
                <a:spcPct val="90000"/>
              </a:lnSpc>
              <a:spcBef>
                <a:spcPts val="1000"/>
              </a:spcBef>
              <a:spcAft>
                <a:spcPts val="0"/>
              </a:spcAft>
              <a:buSzPts val="2600"/>
              <a:buChar char="●"/>
            </a:pPr>
            <a:r>
              <a:rPr lang="en-GB" dirty="0"/>
              <a:t>The idea: reminiscent of BFS, but adapted to handle weights</a:t>
            </a:r>
          </a:p>
          <a:p>
            <a:pPr marL="457200" marR="0" lvl="0" indent="-393700" algn="l" defTabSz="914400" rtl="0" eaLnBrk="1" fontAlgn="auto" latinLnBrk="0" hangingPunct="1">
              <a:lnSpc>
                <a:spcPct val="90000"/>
              </a:lnSpc>
              <a:spcBef>
                <a:spcPts val="1000"/>
              </a:spcBef>
              <a:spcAft>
                <a:spcPts val="0"/>
              </a:spcAft>
              <a:buClr>
                <a:srgbClr val="000000"/>
              </a:buClr>
              <a:buSzPts val="2600"/>
              <a:buFont typeface="Arial"/>
              <a:buChar char="●"/>
              <a:tabLst/>
              <a:defRPr/>
            </a:pPr>
            <a:r>
              <a:rPr lang="en-GB" dirty="0"/>
              <a:t>Nodes not in the set will have a “best distance so far”</a:t>
            </a:r>
          </a:p>
          <a:p>
            <a:pPr marL="457200" lvl="0" indent="-393700" algn="l" rtl="0">
              <a:lnSpc>
                <a:spcPct val="90000"/>
              </a:lnSpc>
              <a:spcBef>
                <a:spcPts val="1000"/>
              </a:spcBef>
              <a:spcAft>
                <a:spcPts val="0"/>
              </a:spcAft>
              <a:buSzPts val="2600"/>
              <a:buChar char="●"/>
            </a:pPr>
            <a:endParaRPr lang="en-GB" dirty="0"/>
          </a:p>
          <a:p>
            <a:pPr marL="0" lvl="0" indent="0" algn="l" rtl="0">
              <a:spcBef>
                <a:spcPts val="0"/>
              </a:spcBef>
              <a:spcAft>
                <a:spcPts val="0"/>
              </a:spcAft>
              <a:buNone/>
            </a:pPr>
            <a:endParaRPr dirty="0">
              <a:latin typeface="Arial"/>
              <a:ea typeface="Arial"/>
              <a:cs typeface="Arial"/>
              <a:sym typeface="Arial"/>
            </a:endParaRPr>
          </a:p>
        </p:txBody>
      </p:sp>
      <p:sp>
        <p:nvSpPr>
          <p:cNvPr id="934" name="Google Shape;93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
        <p:nvSpPr>
          <p:cNvPr id="935" name="Google Shape;935;p32: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Dijkstra’s Algorithm is greedy and optimal: any node that has been visited should have its shortest distance to the source.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a:t>
            </a:fld>
            <a:endParaRPr lang="en-US"/>
          </a:p>
        </p:txBody>
      </p:sp>
    </p:spTree>
    <p:extLst>
      <p:ext uri="{BB962C8B-B14F-4D97-AF65-F5344CB8AC3E}">
        <p14:creationId xmlns:p14="http://schemas.microsoft.com/office/powerpoint/2010/main" val="2420126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Ex 2. Topological sort algorithm. (</a:t>
            </a:r>
            <a:r>
              <a:rPr lang="en-US" sz="1200" dirty="0">
                <a:solidFill>
                  <a:srgbClr val="C00000"/>
                </a:solidFill>
                <a:latin typeface="Arial" panose="020B0604020202020204" pitchFamily="34" charset="0"/>
                <a:cs typeface="Arial" panose="020B0604020202020204" pitchFamily="34" charset="0"/>
              </a:rPr>
              <a:t>no directed cycles</a:t>
            </a:r>
            <a:r>
              <a:rPr lang="en-US" sz="1200" dirty="0">
                <a:latin typeface="Arial" panose="020B0604020202020204" pitchFamily="34" charset="0"/>
                <a:cs typeface="Arial" panose="020B0604020202020204" pitchFamily="34" charset="0"/>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7</a:t>
            </a:fld>
            <a:endParaRPr lang="en-US"/>
          </a:p>
        </p:txBody>
      </p:sp>
    </p:spTree>
    <p:extLst>
      <p:ext uri="{BB962C8B-B14F-4D97-AF65-F5344CB8AC3E}">
        <p14:creationId xmlns:p14="http://schemas.microsoft.com/office/powerpoint/2010/main" val="3852021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follows the edge arrow direction for directed graphs</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8</a:t>
            </a:fld>
            <a:endParaRPr lang="en-US"/>
          </a:p>
        </p:txBody>
      </p:sp>
    </p:spTree>
    <p:extLst>
      <p:ext uri="{BB962C8B-B14F-4D97-AF65-F5344CB8AC3E}">
        <p14:creationId xmlns:p14="http://schemas.microsoft.com/office/powerpoint/2010/main" val="2263733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1" name="Google Shape;941;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942" name="Google Shape;942;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
        <p:nvSpPr>
          <p:cNvPr id="943" name="Google Shape;943;p3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userDrawn="1">
  <p:cSld name="1_Custom Layout">
    <p:spTree>
      <p:nvGrpSpPr>
        <p:cNvPr id="1" name="Shape 24"/>
        <p:cNvGrpSpPr/>
        <p:nvPr/>
      </p:nvGrpSpPr>
      <p:grpSpPr>
        <a:xfrm>
          <a:off x="0" y="0"/>
          <a:ext cx="0" cy="0"/>
          <a:chOff x="0" y="0"/>
          <a:chExt cx="0" cy="0"/>
        </a:xfrm>
      </p:grpSpPr>
      <p:sp>
        <p:nvSpPr>
          <p:cNvPr id="25" name="Google Shape;25;p3"/>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 name="Google Shape;10;p1">
            <a:extLst>
              <a:ext uri="{FF2B5EF4-FFF2-40B4-BE49-F238E27FC236}">
                <a16:creationId xmlns:a16="http://schemas.microsoft.com/office/drawing/2014/main" id="{35EA3EC4-5CFC-3730-9A30-E00CD020B591}"/>
              </a:ext>
            </a:extLst>
          </p:cNvPr>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3" name="Google Shape;11;p1">
            <a:extLst>
              <a:ext uri="{FF2B5EF4-FFF2-40B4-BE49-F238E27FC236}">
                <a16:creationId xmlns:a16="http://schemas.microsoft.com/office/drawing/2014/main" id="{DF3A178F-FC4F-64BC-D36E-D44B4E6C13C6}"/>
              </a:ext>
            </a:extLst>
          </p:cNvPr>
          <p:cNvSpPr txBox="1">
            <a:spLocks noGrp="1"/>
          </p:cNvSpPr>
          <p:nvPr>
            <p:ph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07"/>
        <p:cNvGrpSpPr/>
        <p:nvPr/>
      </p:nvGrpSpPr>
      <p:grpSpPr>
        <a:xfrm>
          <a:off x="0" y="0"/>
          <a:ext cx="0" cy="0"/>
          <a:chOff x="0" y="0"/>
          <a:chExt cx="0" cy="0"/>
        </a:xfrm>
      </p:grpSpPr>
      <p:sp>
        <p:nvSpPr>
          <p:cNvPr id="108" name="Google Shape;108;p14"/>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
        <p:nvSpPr>
          <p:cNvPr id="109" name="Google Shape;109;p14"/>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457200" y="4960138"/>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2" name="Google Shape;112;p15"/>
          <p:cNvSpPr>
            <a:spLocks noGrp="1"/>
          </p:cNvSpPr>
          <p:nvPr>
            <p:ph type="pic" idx="2"/>
          </p:nvPr>
        </p:nvSpPr>
        <p:spPr>
          <a:xfrm>
            <a:off x="0" y="-1"/>
            <a:ext cx="12189300" cy="4572000"/>
          </a:xfrm>
          <a:prstGeom prst="rect">
            <a:avLst/>
          </a:prstGeom>
          <a:solidFill>
            <a:srgbClr val="76CEEF"/>
          </a:solidFill>
          <a:ln>
            <a:noFill/>
          </a:ln>
        </p:spPr>
      </p:sp>
      <p:sp>
        <p:nvSpPr>
          <p:cNvPr id="113" name="Google Shape;113;p15"/>
          <p:cNvSpPr txBox="1">
            <a:spLocks noGrp="1"/>
          </p:cNvSpPr>
          <p:nvPr>
            <p:ph type="body" idx="1"/>
          </p:nvPr>
        </p:nvSpPr>
        <p:spPr>
          <a:xfrm>
            <a:off x="8610600" y="4960138"/>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400"/>
              <a:buNone/>
              <a:defRPr sz="1400"/>
            </a:lvl2pPr>
            <a:lvl3pPr marL="1371600" lvl="2" indent="-228600" algn="l" rtl="0">
              <a:lnSpc>
                <a:spcPct val="90000"/>
              </a:lnSpc>
              <a:spcBef>
                <a:spcPts val="400"/>
              </a:spcBef>
              <a:spcAft>
                <a:spcPts val="0"/>
              </a:spcAft>
              <a:buSzPts val="1200"/>
              <a:buNone/>
              <a:defRPr sz="1200"/>
            </a:lvl3pPr>
            <a:lvl4pPr marL="1828800" lvl="3" indent="-228600" algn="l" rtl="0">
              <a:lnSpc>
                <a:spcPct val="90000"/>
              </a:lnSpc>
              <a:spcBef>
                <a:spcPts val="400"/>
              </a:spcBef>
              <a:spcAft>
                <a:spcPts val="0"/>
              </a:spcAft>
              <a:buSzPts val="1000"/>
              <a:buNone/>
              <a:defRPr sz="1000"/>
            </a:lvl4pPr>
            <a:lvl5pPr marL="2286000" lvl="4" indent="-228600" algn="l" rtl="0">
              <a:lnSpc>
                <a:spcPct val="90000"/>
              </a:lnSpc>
              <a:spcBef>
                <a:spcPts val="400"/>
              </a:spcBef>
              <a:spcAft>
                <a:spcPts val="0"/>
              </a:spcAft>
              <a:buSzPts val="1000"/>
              <a:buNone/>
              <a:defRPr sz="1000"/>
            </a:lvl5pPr>
            <a:lvl6pPr marL="2743200" lvl="5" indent="-228600" algn="l" rtl="0">
              <a:lnSpc>
                <a:spcPct val="90000"/>
              </a:lnSpc>
              <a:spcBef>
                <a:spcPts val="400"/>
              </a:spcBef>
              <a:spcAft>
                <a:spcPts val="0"/>
              </a:spcAft>
              <a:buSzPts val="1000"/>
              <a:buNone/>
              <a:defRPr sz="1000"/>
            </a:lvl6pPr>
            <a:lvl7pPr marL="3200400" lvl="6" indent="-228600" algn="l" rtl="0">
              <a:lnSpc>
                <a:spcPct val="90000"/>
              </a:lnSpc>
              <a:spcBef>
                <a:spcPts val="400"/>
              </a:spcBef>
              <a:spcAft>
                <a:spcPts val="0"/>
              </a:spcAft>
              <a:buSzPts val="1000"/>
              <a:buNone/>
              <a:defRPr sz="1000"/>
            </a:lvl7pPr>
            <a:lvl8pPr marL="3657600" lvl="7" indent="-228600" algn="l" rtl="0">
              <a:lnSpc>
                <a:spcPct val="90000"/>
              </a:lnSpc>
              <a:spcBef>
                <a:spcPts val="400"/>
              </a:spcBef>
              <a:spcAft>
                <a:spcPts val="0"/>
              </a:spcAft>
              <a:buSzPts val="1000"/>
              <a:buNone/>
              <a:defRPr sz="1000"/>
            </a:lvl8pPr>
            <a:lvl9pPr marL="4114800" lvl="8" indent="-228600" algn="l" rtl="0">
              <a:lnSpc>
                <a:spcPct val="90000"/>
              </a:lnSpc>
              <a:spcBef>
                <a:spcPts val="400"/>
              </a:spcBef>
              <a:spcAft>
                <a:spcPts val="400"/>
              </a:spcAft>
              <a:buSzPts val="1000"/>
              <a:buNone/>
              <a:defRPr sz="1000"/>
            </a:lvl9pPr>
          </a:lstStyle>
          <a:p>
            <a:endParaRPr/>
          </a:p>
        </p:txBody>
      </p:sp>
      <p:sp>
        <p:nvSpPr>
          <p:cNvPr id="114" name="Google Shape;114;p15"/>
          <p:cNvSpPr txBox="1">
            <a:spLocks noGrp="1"/>
          </p:cNvSpPr>
          <p:nvPr>
            <p:ph type="dt" idx="10"/>
          </p:nvPr>
        </p:nvSpPr>
        <p:spPr>
          <a:xfrm>
            <a:off x="6418815" y="6495352"/>
            <a:ext cx="2154000" cy="274200"/>
          </a:xfrm>
          <a:prstGeom prst="rect">
            <a:avLst/>
          </a:prstGeom>
          <a:noFill/>
          <a:ln>
            <a:noFill/>
          </a:ln>
        </p:spPr>
        <p:txBody>
          <a:bodyPr spcFirstLastPara="1" wrap="square" lIns="88375" tIns="44175" rIns="88375" bIns="44175" anchor="ctr" anchorCtr="0">
            <a:noAutofit/>
          </a:bodyPr>
          <a:lstStyle>
            <a:lvl1pPr lvl="0" algn="l"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cxnSp>
        <p:nvCxnSpPr>
          <p:cNvPr id="115" name="Google Shape;115;p15"/>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16"/>
        <p:cNvGrpSpPr/>
        <p:nvPr/>
      </p:nvGrpSpPr>
      <p:grpSpPr>
        <a:xfrm>
          <a:off x="0" y="0"/>
          <a:ext cx="0" cy="0"/>
          <a:chOff x="0" y="0"/>
          <a:chExt cx="0" cy="0"/>
        </a:xfrm>
      </p:grpSpPr>
      <p:sp>
        <p:nvSpPr>
          <p:cNvPr id="117" name="Google Shape;117;p16"/>
          <p:cNvSpPr/>
          <p:nvPr/>
        </p:nvSpPr>
        <p:spPr>
          <a:xfrm>
            <a:off x="0" y="0"/>
            <a:ext cx="5735700" cy="6858000"/>
          </a:xfrm>
          <a:prstGeom prst="rect">
            <a:avLst/>
          </a:prstGeom>
          <a:solidFill>
            <a:srgbClr val="F2F2F2"/>
          </a:solidFill>
          <a:ln>
            <a:noFill/>
          </a:ln>
        </p:spPr>
        <p:txBody>
          <a:bodyPr spcFirstLastPara="1" wrap="square" lIns="88375" tIns="88375" rIns="88375" bIns="8837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userDrawn="1">
  <p:cSld name="1_Title Slide">
    <p:spTree>
      <p:nvGrpSpPr>
        <p:cNvPr id="1" name="Shape 15"/>
        <p:cNvGrpSpPr/>
        <p:nvPr/>
      </p:nvGrpSpPr>
      <p:grpSpPr>
        <a:xfrm>
          <a:off x="0" y="0"/>
          <a:ext cx="0" cy="0"/>
          <a:chOff x="0" y="0"/>
          <a:chExt cx="0" cy="0"/>
        </a:xfrm>
      </p:grpSpPr>
      <p:sp>
        <p:nvSpPr>
          <p:cNvPr id="22" name="Google Shape;22;p2"/>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441677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1699655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4933557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7424499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662759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4/15/2025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1408331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4/15/2025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975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746174" y="1568275"/>
            <a:ext cx="9820225" cy="4654200"/>
          </a:xfrm>
          <a:prstGeom prst="rect">
            <a:avLst/>
          </a:prstGeom>
        </p:spPr>
        <p:txBody>
          <a:bodyPr spcFirstLastPara="1" wrap="square" lIns="44175" tIns="44175" rIns="44175" bIns="44175" anchor="t" anchorCtr="0">
            <a:spAutoFit/>
          </a:bodyPr>
          <a:lstStyle>
            <a:lvl1pPr marL="457200" lvl="0" indent="-393700" rtl="0">
              <a:spcBef>
                <a:spcPts val="1200"/>
              </a:spcBef>
              <a:spcAft>
                <a:spcPts val="0"/>
              </a:spcAft>
              <a:buClr>
                <a:srgbClr val="4C3282"/>
              </a:buClr>
              <a:buSzPts val="2600"/>
              <a:buChar char="●"/>
              <a:defRPr/>
            </a:lvl1pPr>
            <a:lvl2pPr marL="914400" lvl="1" indent="-361950" rtl="0">
              <a:spcBef>
                <a:spcPts val="300"/>
              </a:spcBef>
              <a:spcAft>
                <a:spcPts val="0"/>
              </a:spcAft>
              <a:buSzPts val="21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400"/>
              </a:spcAft>
              <a:buSzPts val="1400"/>
              <a:buChar char="■"/>
              <a:defRPr/>
            </a:lvl9pPr>
          </a:lstStyle>
          <a:p>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4/15/2025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7279454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120687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3023989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462726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938321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1">
  <p:cSld name="OBJECT_1">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3315881" y="3446573"/>
            <a:ext cx="5590200" cy="1014900"/>
          </a:xfrm>
          <a:prstGeom prst="rect">
            <a:avLst/>
          </a:prstGeom>
          <a:noFill/>
          <a:ln>
            <a:noFill/>
          </a:ln>
        </p:spPr>
        <p:txBody>
          <a:bodyPr spcFirstLastPara="1" wrap="square" lIns="88375" tIns="44175" rIns="88375" bIns="44175" anchor="ctr" anchorCtr="0">
            <a:normAutofit/>
          </a:bodyPr>
          <a:lstStyle>
            <a:lvl1pPr lvl="0" algn="ctr" rtl="0">
              <a:lnSpc>
                <a:spcPct val="80000"/>
              </a:lnSpc>
              <a:spcBef>
                <a:spcPts val="0"/>
              </a:spcBef>
              <a:spcAft>
                <a:spcPts val="0"/>
              </a:spcAft>
              <a:buClr>
                <a:srgbClr val="0C0C0C"/>
              </a:buClr>
              <a:buSzPts val="4300"/>
              <a:buFont typeface="Quattrocento Sans"/>
              <a:buNone/>
              <a:defRPr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43" name="Google Shape;43;p6"/>
          <p:cNvCxnSpPr/>
          <p:nvPr/>
        </p:nvCxnSpPr>
        <p:spPr>
          <a:xfrm>
            <a:off x="138752" y="1917510"/>
            <a:ext cx="11914500" cy="0"/>
          </a:xfrm>
          <a:prstGeom prst="straightConnector1">
            <a:avLst/>
          </a:prstGeom>
          <a:noFill/>
          <a:ln w="19050" cap="flat" cmpd="sng">
            <a:solidFill>
              <a:srgbClr val="D8D8D8"/>
            </a:solidFill>
            <a:prstDash val="solid"/>
            <a:round/>
            <a:headEnd type="none" w="sm" len="sm"/>
            <a:tailEnd type="none" w="sm" len="sm"/>
          </a:ln>
        </p:spPr>
      </p:cxnSp>
      <p:grpSp>
        <p:nvGrpSpPr>
          <p:cNvPr id="44" name="Google Shape;44;p6"/>
          <p:cNvGrpSpPr/>
          <p:nvPr/>
        </p:nvGrpSpPr>
        <p:grpSpPr>
          <a:xfrm>
            <a:off x="4736689" y="555664"/>
            <a:ext cx="2723981" cy="2723981"/>
            <a:chOff x="4360460" y="449353"/>
            <a:chExt cx="3282300" cy="3282300"/>
          </a:xfrm>
        </p:grpSpPr>
        <p:sp>
          <p:nvSpPr>
            <p:cNvPr id="45" name="Google Shape;45;p6"/>
            <p:cNvSpPr/>
            <p:nvPr/>
          </p:nvSpPr>
          <p:spPr>
            <a:xfrm>
              <a:off x="4360460" y="449353"/>
              <a:ext cx="3282300" cy="32823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46" name="Google Shape;46;p6"/>
            <p:cNvGrpSpPr/>
            <p:nvPr/>
          </p:nvGrpSpPr>
          <p:grpSpPr>
            <a:xfrm>
              <a:off x="4868882" y="1003916"/>
              <a:ext cx="2265384" cy="2173111"/>
              <a:chOff x="5233525" y="4954450"/>
              <a:chExt cx="538275" cy="516350"/>
            </a:xfrm>
          </p:grpSpPr>
          <p:sp>
            <p:nvSpPr>
              <p:cNvPr id="47" name="Google Shape;47;p6"/>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8" name="Google Shape;48;p6"/>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9" name="Google Shape;49;p6"/>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0" name="Google Shape;50;p6"/>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1" name="Google Shape;51;p6"/>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2" name="Google Shape;52;p6"/>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3" name="Google Shape;53;p6"/>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4" name="Google Shape;54;p6"/>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5" name="Google Shape;55;p6"/>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6" name="Google Shape;56;p6"/>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7" name="Google Shape;57;p6"/>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grpSp>
      <p:sp>
        <p:nvSpPr>
          <p:cNvPr id="58" name="Google Shape;58;p6"/>
          <p:cNvSpPr txBox="1">
            <a:spLocks noGrp="1"/>
          </p:cNvSpPr>
          <p:nvPr>
            <p:ph type="body" idx="1"/>
          </p:nvPr>
        </p:nvSpPr>
        <p:spPr>
          <a:xfrm>
            <a:off x="3315880" y="4628428"/>
            <a:ext cx="5590200" cy="14631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
        <p:nvSpPr>
          <p:cNvPr id="59" name="Google Shape;59;p6"/>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0"/>
        <p:cNvGrpSpPr/>
        <p:nvPr/>
      </p:nvGrpSpPr>
      <p:grpSpPr>
        <a:xfrm>
          <a:off x="0" y="0"/>
          <a:ext cx="0" cy="0"/>
          <a:chOff x="0" y="0"/>
          <a:chExt cx="0" cy="0"/>
        </a:xfrm>
      </p:grpSpPr>
      <p:sp>
        <p:nvSpPr>
          <p:cNvPr id="61" name="Google Shape;61;p7"/>
          <p:cNvSpPr txBox="1">
            <a:spLocks noGrp="1"/>
          </p:cNvSpPr>
          <p:nvPr>
            <p:ph type="body" idx="1"/>
          </p:nvPr>
        </p:nvSpPr>
        <p:spPr>
          <a:xfrm>
            <a:off x="6364809"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2" name="Google Shape;62;p7"/>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p7"/>
          <p:cNvSpPr txBox="1">
            <a:spLocks noGrp="1"/>
          </p:cNvSpPr>
          <p:nvPr>
            <p:ph type="body" idx="2"/>
          </p:nvPr>
        </p:nvSpPr>
        <p:spPr>
          <a:xfrm>
            <a:off x="575239"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
        <p:nvSpPr>
          <p:cNvPr id="64" name="Google Shape;64;p7"/>
          <p:cNvSpPr txBox="1">
            <a:spLocks noGrp="1"/>
          </p:cNvSpPr>
          <p:nvPr>
            <p:ph type="body" idx="3"/>
          </p:nvPr>
        </p:nvSpPr>
        <p:spPr>
          <a:xfrm>
            <a:off x="584218"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5" name="Google Shape;65;p7"/>
          <p:cNvSpPr txBox="1">
            <a:spLocks noGrp="1"/>
          </p:cNvSpPr>
          <p:nvPr>
            <p:ph type="body" idx="4"/>
          </p:nvPr>
        </p:nvSpPr>
        <p:spPr>
          <a:xfrm>
            <a:off x="6355830"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94"/>
        <p:cNvGrpSpPr/>
        <p:nvPr/>
      </p:nvGrpSpPr>
      <p:grpSpPr>
        <a:xfrm>
          <a:off x="0" y="0"/>
          <a:ext cx="0" cy="0"/>
          <a:chOff x="0" y="0"/>
          <a:chExt cx="0" cy="0"/>
        </a:xfrm>
      </p:grpSpPr>
      <p:sp>
        <p:nvSpPr>
          <p:cNvPr id="95" name="Google Shape;95;p11"/>
          <p:cNvSpPr/>
          <p:nvPr/>
        </p:nvSpPr>
        <p:spPr>
          <a:xfrm>
            <a:off x="0" y="0"/>
            <a:ext cx="12192000" cy="4572000"/>
          </a:xfrm>
          <a:prstGeom prst="rect">
            <a:avLst/>
          </a:prstGeom>
          <a:solidFill>
            <a:srgbClr val="1D9AA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1"/>
          <p:cNvSpPr txBox="1">
            <a:spLocks noGrp="1"/>
          </p:cNvSpPr>
          <p:nvPr>
            <p:ph type="title"/>
          </p:nvPr>
        </p:nvSpPr>
        <p:spPr>
          <a:xfrm>
            <a:off x="457200" y="4960137"/>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8" name="Google Shape;98;p11"/>
          <p:cNvSpPr txBox="1">
            <a:spLocks noGrp="1"/>
          </p:cNvSpPr>
          <p:nvPr>
            <p:ph type="body" idx="1"/>
          </p:nvPr>
        </p:nvSpPr>
        <p:spPr>
          <a:xfrm>
            <a:off x="8610600" y="4960137"/>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cxnSp>
        <p:nvCxnSpPr>
          <p:cNvPr id="99" name="Google Shape;99;p11"/>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pic>
        <p:nvPicPr>
          <p:cNvPr id="100" name="Google Shape;100;p11" descr="UW building"/>
          <p:cNvPicPr preferRelativeResize="0"/>
          <p:nvPr/>
        </p:nvPicPr>
        <p:blipFill rotWithShape="1">
          <a:blip r:embed="rId2">
            <a:alphaModFix/>
          </a:blip>
          <a:srcRect t="38182" b="5568"/>
          <a:stretch/>
        </p:blipFill>
        <p:spPr>
          <a:xfrm>
            <a:off x="3" y="0"/>
            <a:ext cx="12191993" cy="4572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1"/>
        <p:cNvGrpSpPr/>
        <p:nvPr/>
      </p:nvGrpSpPr>
      <p:grpSpPr>
        <a:xfrm>
          <a:off x="0" y="0"/>
          <a:ext cx="0" cy="0"/>
          <a:chOff x="0" y="0"/>
          <a:chExt cx="0" cy="0"/>
        </a:xfrm>
      </p:grpSpPr>
      <p:sp>
        <p:nvSpPr>
          <p:cNvPr id="102" name="Google Shape;102;p12"/>
          <p:cNvSpPr txBox="1">
            <a:spLocks noGrp="1"/>
          </p:cNvSpPr>
          <p:nvPr>
            <p:ph type="body" idx="1"/>
          </p:nvPr>
        </p:nvSpPr>
        <p:spPr>
          <a:xfrm>
            <a:off x="634620" y="1512985"/>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3" name="Google Shape;103;p12"/>
          <p:cNvSpPr txBox="1">
            <a:spLocks noGrp="1"/>
          </p:cNvSpPr>
          <p:nvPr>
            <p:ph type="body" idx="2"/>
          </p:nvPr>
        </p:nvSpPr>
        <p:spPr>
          <a:xfrm>
            <a:off x="6364809" y="1512984"/>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4" name="Google Shape;104;p12"/>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1"/>
          <p:cNvSpPr txBox="1">
            <a:spLocks noGrp="1"/>
          </p:cNvSpPr>
          <p:nvPr>
            <p:ph type="body"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4" name="Google Shape;14;p1"/>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4/15/2025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171633096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youtube.com/watch?v=bZkzH5x0SKU"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customXml" Target="../ink/ink1.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_lHSawdgXpI" TargetMode="External"/><Relationship Id="rId2" Type="http://schemas.openxmlformats.org/officeDocument/2006/relationships/hyperlink" Target="https://www.youtube.com/watch?v=bZkzH5x0SKU" TargetMode="External"/><Relationship Id="rId1" Type="http://schemas.openxmlformats.org/officeDocument/2006/relationships/slideLayout" Target="../slideLayouts/slideLayout2.xml"/><Relationship Id="rId4" Type="http://schemas.openxmlformats.org/officeDocument/2006/relationships/hyperlink" Target="https://www.geeksforgeeks.org/topological-sorting-indegree-based-solutio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Title 1">
            <a:extLst>
              <a:ext uri="{FF2B5EF4-FFF2-40B4-BE49-F238E27FC236}">
                <a16:creationId xmlns:a16="http://schemas.microsoft.com/office/drawing/2014/main" id="{FF74C60C-7FBF-0198-02D6-369C8C9E2F98}"/>
              </a:ext>
            </a:extLst>
          </p:cNvPr>
          <p:cNvSpPr txBox="1">
            <a:spLocks/>
          </p:cNvSpPr>
          <p:nvPr/>
        </p:nvSpPr>
        <p:spPr>
          <a:xfrm>
            <a:off x="2259666" y="1054389"/>
            <a:ext cx="7952128" cy="262520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pPr marL="0" marR="0" lvl="0" indent="0" algn="ctr" defTabSz="457200" rtl="0" eaLnBrk="1" fontAlgn="auto" latinLnBrk="0" hangingPunct="1">
              <a:lnSpc>
                <a:spcPct val="13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Lecture</a:t>
            </a:r>
            <a:r>
              <a:rPr kumimoji="0" lang="zh-CN" altLang="en-US"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 </a:t>
            </a: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13</a:t>
            </a:r>
            <a:b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br>
            <a:r>
              <a:rPr kumimoji="0" lang="en-US" sz="3600" b="0" i="0" u="none" strike="noStrike" kern="1200" cap="none" spc="0" normalizeH="0" baseline="0" noProof="0" dirty="0">
                <a:ln>
                  <a:noFill/>
                </a:ln>
                <a:solidFill>
                  <a:srgbClr val="4F81BD"/>
                </a:solidFill>
                <a:effectLst/>
                <a:uLnTx/>
                <a:uFillTx/>
                <a:latin typeface="Helvetica"/>
                <a:ea typeface="+mj-ea"/>
                <a:cs typeface="Helvetica"/>
              </a:rPr>
              <a:t>Shortest Paths</a:t>
            </a:r>
          </a:p>
        </p:txBody>
      </p:sp>
      <p:sp>
        <p:nvSpPr>
          <p:cNvPr id="5" name="Subtitle 2">
            <a:extLst>
              <a:ext uri="{FF2B5EF4-FFF2-40B4-BE49-F238E27FC236}">
                <a16:creationId xmlns:a16="http://schemas.microsoft.com/office/drawing/2014/main" id="{4B44BB71-7572-07AF-DC4B-83D5FDDAFEA6}"/>
              </a:ext>
            </a:extLst>
          </p:cNvPr>
          <p:cNvSpPr txBox="1">
            <a:spLocks/>
          </p:cNvSpPr>
          <p:nvPr/>
        </p:nvSpPr>
        <p:spPr>
          <a:xfrm>
            <a:off x="3034145" y="3793837"/>
            <a:ext cx="6400800" cy="1752600"/>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Clr>
                <a:schemeClr val="accent6"/>
              </a:buClr>
              <a:buFont typeface="Wingdings" charset="2"/>
              <a:buNone/>
              <a:defRPr sz="2400" kern="1200">
                <a:solidFill>
                  <a:schemeClr val="tx1"/>
                </a:solidFill>
                <a:latin typeface="Times New Roman"/>
                <a:ea typeface="+mn-ea"/>
                <a:cs typeface="Times New Roman"/>
              </a:defRPr>
            </a:lvl1pPr>
            <a:lvl2pPr marL="457200" indent="0" algn="ctr" defTabSz="457200" rtl="0" eaLnBrk="1" latinLnBrk="0" hangingPunct="1">
              <a:spcBef>
                <a:spcPct val="20000"/>
              </a:spcBef>
              <a:buClr>
                <a:schemeClr val="accent6"/>
              </a:buClr>
              <a:buFont typeface="Wingdings" charset="2"/>
              <a:buNone/>
              <a:defRPr sz="2000" kern="1200">
                <a:solidFill>
                  <a:schemeClr val="tx1">
                    <a:tint val="75000"/>
                  </a:schemeClr>
                </a:solidFill>
                <a:latin typeface="Times New Roman"/>
                <a:ea typeface="+mn-ea"/>
                <a:cs typeface="Times New Roman"/>
              </a:defRPr>
            </a:lvl2pPr>
            <a:lvl3pPr marL="914400" indent="0" algn="ctr" defTabSz="457200" rtl="0" eaLnBrk="1" latinLnBrk="0" hangingPunct="1">
              <a:spcBef>
                <a:spcPct val="20000"/>
              </a:spcBef>
              <a:buClr>
                <a:schemeClr val="accent6"/>
              </a:buClr>
              <a:buFont typeface="Wingdings" charset="2"/>
              <a:buNone/>
              <a:defRPr sz="1800" kern="1200">
                <a:solidFill>
                  <a:schemeClr val="tx1">
                    <a:tint val="75000"/>
                  </a:schemeClr>
                </a:solidFill>
                <a:latin typeface="Times New Roman"/>
                <a:ea typeface="+mn-ea"/>
                <a:cs typeface="Times New Roman"/>
              </a:defRPr>
            </a:lvl3pPr>
            <a:lvl4pPr marL="13716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4pPr>
            <a:lvl5pPr marL="18288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Department</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of</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Computer</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Science</a:t>
            </a:r>
          </a:p>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Hofstra</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University</a:t>
            </a:r>
            <a:endParaRPr kumimoji="0" lang="en-US" sz="2000" b="0" i="0" u="none" strike="noStrike" kern="1200" cap="none" spc="0" normalizeH="0" baseline="0" noProof="0" dirty="0">
              <a:ln>
                <a:noFill/>
              </a:ln>
              <a:solidFill>
                <a:sysClr val="windowText" lastClr="000000"/>
              </a:solidFill>
              <a:effectLst/>
              <a:uLnTx/>
              <a:uFillTx/>
              <a:latin typeface="Times New Roman"/>
              <a:ea typeface="+mn-ea"/>
              <a:cs typeface="Times New Roman"/>
            </a:endParaRPr>
          </a:p>
        </p:txBody>
      </p:sp>
      <p:sp>
        <p:nvSpPr>
          <p:cNvPr id="2" name="TextBox 1">
            <a:extLst>
              <a:ext uri="{FF2B5EF4-FFF2-40B4-BE49-F238E27FC236}">
                <a16:creationId xmlns:a16="http://schemas.microsoft.com/office/drawing/2014/main" id="{260853BE-133A-977A-76F6-3EBD56979FEE}"/>
              </a:ext>
            </a:extLst>
          </p:cNvPr>
          <p:cNvSpPr txBox="1"/>
          <p:nvPr/>
        </p:nvSpPr>
        <p:spPr>
          <a:xfrm>
            <a:off x="4358711" y="6487758"/>
            <a:ext cx="4856394" cy="276999"/>
          </a:xfrm>
          <a:prstGeom prst="rect">
            <a:avLst/>
          </a:prstGeom>
          <a:solidFill>
            <a:srgbClr val="FFFFFF"/>
          </a:solidFill>
          <a:ln w="25400" cap="flat" cmpd="sng" algn="ctr">
            <a:solidFill>
              <a:srgbClr val="B7C6FE"/>
            </a:solidFill>
            <a:prstDash val="solid"/>
          </a:ln>
          <a:effectLst/>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Acknowledgement: Lecture slides based on </a:t>
            </a:r>
            <a:r>
              <a:rPr lang="en-US" altLang="zh-CN" sz="1200" b="1" kern="1200" dirty="0" err="1">
                <a:latin typeface="Gill Sans Light"/>
                <a:ea typeface="宋体" panose="02010600030101010101" pitchFamily="2" charset="-122"/>
                <a:cs typeface="+mn-cs"/>
              </a:rPr>
              <a:t>UofW</a:t>
            </a: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 Course on Data Structures </a:t>
            </a:r>
            <a:endParaRPr kumimoji="0" lang="en-SE" sz="1200" b="1" i="0" u="none" strike="noStrike" kern="1200" cap="none" spc="0" normalizeH="0" baseline="0" noProof="0" dirty="0">
              <a:ln>
                <a:noFill/>
              </a:ln>
              <a:solidFill>
                <a:srgbClr val="000000"/>
              </a:solidFill>
              <a:effectLst/>
              <a:uLnTx/>
              <a:uFillTx/>
              <a:latin typeface="Gill Sans Ligh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53"/>
          <p:cNvSpPr txBox="1"/>
          <p:nvPr/>
        </p:nvSpPr>
        <p:spPr>
          <a:xfrm>
            <a:off x="3924150" y="2628578"/>
            <a:ext cx="7629300" cy="40488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dijkstraShortestPath</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G</a:t>
            </a:r>
            <a:r>
              <a:rPr lang="en-US" sz="1600" b="0">
                <a:solidFill>
                  <a:schemeClr val="dk1"/>
                </a:solidFill>
                <a:latin typeface="Consolas"/>
                <a:ea typeface="Consolas"/>
                <a:cs typeface="Consolas"/>
                <a:sym typeface="Consolas"/>
              </a:rPr>
              <a:t> graph, </a:t>
            </a:r>
            <a:r>
              <a:rPr lang="en-US" sz="1600" b="0">
                <a:solidFill>
                  <a:schemeClr val="accent3"/>
                </a:solidFill>
                <a:latin typeface="Consolas"/>
                <a:ea typeface="Consolas"/>
                <a:cs typeface="Consolas"/>
                <a:sym typeface="Consolas"/>
              </a:rPr>
              <a:t>V </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br>
              <a:rPr lang="en-US" sz="1600" b="0">
                <a:solidFill>
                  <a:schemeClr val="dk1"/>
                </a:solidFill>
                <a:latin typeface="Consolas"/>
                <a:ea typeface="Consolas"/>
                <a:cs typeface="Consolas"/>
                <a:sym typeface="Consolas"/>
              </a:rPr>
            </a:br>
            <a:endParaRPr sz="1600" b="0">
              <a:solidFill>
                <a:schemeClr val="dk1"/>
              </a:solidFill>
              <a:latin typeface="Consolas"/>
              <a:ea typeface="Consolas"/>
              <a:cs typeface="Consolas"/>
              <a:sym typeface="Consolas"/>
            </a:endParaRPr>
          </a:p>
        </p:txBody>
      </p:sp>
      <p:sp>
        <p:nvSpPr>
          <p:cNvPr id="1005" name="Google Shape;1005;p53"/>
          <p:cNvSpPr txBox="1"/>
          <p:nvPr/>
        </p:nvSpPr>
        <p:spPr>
          <a:xfrm>
            <a:off x="337070" y="263617"/>
            <a:ext cx="8322835" cy="683745"/>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Clr>
                <a:schemeClr val="dk1"/>
              </a:buClr>
              <a:buSzPct val="100000"/>
              <a:buFont typeface="Calibri"/>
              <a:buNone/>
            </a:pPr>
            <a:r>
              <a:rPr lang="en-US" sz="4400" i="0">
                <a:solidFill>
                  <a:schemeClr val="dk1"/>
                </a:solidFill>
                <a:latin typeface="Quattrocento Sans"/>
                <a:ea typeface="Quattrocento Sans"/>
                <a:cs typeface="Quattrocento Sans"/>
                <a:sym typeface="Quattrocento Sans"/>
              </a:rPr>
              <a:t>Dijkstra’s Pseudocode (High-Level)</a:t>
            </a:r>
            <a:endParaRPr>
              <a:latin typeface="Quattrocento Sans"/>
              <a:ea typeface="Quattrocento Sans"/>
              <a:cs typeface="Quattrocento Sans"/>
              <a:sym typeface="Quattrocento Sans"/>
            </a:endParaRPr>
          </a:p>
        </p:txBody>
      </p:sp>
      <p:sp>
        <p:nvSpPr>
          <p:cNvPr id="1006" name="Google Shape;1006;p53"/>
          <p:cNvSpPr/>
          <p:nvPr/>
        </p:nvSpPr>
        <p:spPr>
          <a:xfrm>
            <a:off x="468525" y="1619600"/>
            <a:ext cx="3060300" cy="1287900"/>
          </a:xfrm>
          <a:prstGeom prst="wedgeRectCallout">
            <a:avLst>
              <a:gd name="adj1" fmla="val 73701"/>
              <a:gd name="adj2" fmla="val 6397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Similar to “visited” in BFS, “known” is set of nodes that have been visited and we know shortest paths to them</a:t>
            </a:r>
            <a:endParaRPr dirty="0"/>
          </a:p>
        </p:txBody>
      </p:sp>
      <p:sp>
        <p:nvSpPr>
          <p:cNvPr id="1007" name="Google Shape;1007;p53"/>
          <p:cNvSpPr/>
          <p:nvPr/>
        </p:nvSpPr>
        <p:spPr>
          <a:xfrm>
            <a:off x="468525" y="3314713"/>
            <a:ext cx="3060300" cy="553588"/>
          </a:xfrm>
          <a:prstGeom prst="wedgeRectCallout">
            <a:avLst>
              <a:gd name="adj1" fmla="val 74446"/>
              <a:gd name="adj2" fmla="val -1687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Init all paths to infinite.</a:t>
            </a:r>
            <a:endParaRPr dirty="0"/>
          </a:p>
        </p:txBody>
      </p:sp>
      <p:sp>
        <p:nvSpPr>
          <p:cNvPr id="1008" name="Google Shape;1008;p53"/>
          <p:cNvSpPr/>
          <p:nvPr/>
        </p:nvSpPr>
        <p:spPr>
          <a:xfrm>
            <a:off x="468525" y="4432725"/>
            <a:ext cx="3060300" cy="650700"/>
          </a:xfrm>
          <a:prstGeom prst="wedgeRectCallout">
            <a:avLst>
              <a:gd name="adj1" fmla="val 81112"/>
              <a:gd name="adj2" fmla="val -66208"/>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Greedy algo: visit closest node first</a:t>
            </a:r>
            <a:endParaRPr dirty="0"/>
          </a:p>
        </p:txBody>
      </p:sp>
      <p:sp>
        <p:nvSpPr>
          <p:cNvPr id="1009" name="Google Shape;1009;p53"/>
          <p:cNvSpPr/>
          <p:nvPr/>
        </p:nvSpPr>
        <p:spPr>
          <a:xfrm>
            <a:off x="468525" y="5202225"/>
            <a:ext cx="3060300" cy="1581000"/>
          </a:xfrm>
          <a:prstGeom prst="wedgeRectCallout">
            <a:avLst>
              <a:gd name="adj1" fmla="val 87639"/>
              <a:gd name="adj2" fmla="val -3879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Consider all nodes reachable from the newly-added node u: would getting there </a:t>
            </a:r>
            <a:r>
              <a:rPr lang="en-US" sz="1800" i="1" dirty="0">
                <a:solidFill>
                  <a:schemeClr val="lt1"/>
                </a:solidFill>
                <a:latin typeface="Quattrocento Sans"/>
                <a:ea typeface="Quattrocento Sans"/>
                <a:cs typeface="Quattrocento Sans"/>
                <a:sym typeface="Quattrocento Sans"/>
              </a:rPr>
              <a:t>through</a:t>
            </a:r>
            <a:r>
              <a:rPr lang="en-US" sz="1800" dirty="0">
                <a:solidFill>
                  <a:schemeClr val="lt1"/>
                </a:solidFill>
                <a:latin typeface="Quattrocento Sans"/>
                <a:ea typeface="Quattrocento Sans"/>
                <a:cs typeface="Quattrocento Sans"/>
                <a:sym typeface="Quattrocento Sans"/>
              </a:rPr>
              <a:t> u be a shorter path than their current path length? </a:t>
            </a:r>
            <a:endParaRPr dirty="0"/>
          </a:p>
        </p:txBody>
      </p:sp>
      <p:sp>
        <p:nvSpPr>
          <p:cNvPr id="1010" name="Google Shape;1010;p53"/>
          <p:cNvSpPr txBox="1"/>
          <p:nvPr/>
        </p:nvSpPr>
        <p:spPr>
          <a:xfrm>
            <a:off x="4203550" y="1126225"/>
            <a:ext cx="4641900" cy="132339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Quattrocento Sans"/>
                <a:ea typeface="Quattrocento Sans"/>
                <a:cs typeface="Quattrocento Sans"/>
                <a:sym typeface="Quattrocento Sans"/>
              </a:rPr>
              <a:t>Suppose we already visited B, SD[D] = </a:t>
            </a:r>
            <a:r>
              <a:rPr lang="en-US" sz="1600" dirty="0">
                <a:solidFill>
                  <a:srgbClr val="FF0000"/>
                </a:solidFill>
                <a:latin typeface="Quattrocento Sans"/>
                <a:ea typeface="Quattrocento Sans"/>
                <a:cs typeface="Quattrocento Sans"/>
                <a:sym typeface="Quattrocento Sans"/>
              </a:rPr>
              <a:t>7</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Quattrocento Sans"/>
                <a:ea typeface="Quattrocento Sans"/>
                <a:cs typeface="Quattrocento Sans"/>
                <a:sym typeface="Quattrocento Sans"/>
              </a:rPr>
              <a:t>Now considering edge (C, D):</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err="1">
                <a:solidFill>
                  <a:schemeClr val="dk1"/>
                </a:solidFill>
                <a:latin typeface="Consolas"/>
                <a:ea typeface="Consolas"/>
                <a:cs typeface="Consolas"/>
                <a:sym typeface="Consolas"/>
              </a:rPr>
              <a:t>oldDist</a:t>
            </a:r>
            <a:r>
              <a:rPr lang="en-US" sz="1600" b="0" i="0" u="none" strike="noStrike" cap="none" dirty="0">
                <a:solidFill>
                  <a:schemeClr val="dk1"/>
                </a:solidFill>
                <a:latin typeface="Consolas"/>
                <a:ea typeface="Consolas"/>
                <a:cs typeface="Consolas"/>
                <a:sym typeface="Consolas"/>
              </a:rPr>
              <a:t> = </a:t>
            </a:r>
            <a:r>
              <a:rPr lang="en-US" sz="1600" b="0" i="0" u="none" strike="noStrike" cap="none" dirty="0">
                <a:solidFill>
                  <a:srgbClr val="FF0000"/>
                </a:solidFill>
                <a:latin typeface="Consolas"/>
                <a:ea typeface="Consolas"/>
                <a:cs typeface="Consolas"/>
                <a:sym typeface="Consolas"/>
              </a:rPr>
              <a:t>7</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err="1">
                <a:solidFill>
                  <a:schemeClr val="dk1"/>
                </a:solidFill>
                <a:latin typeface="Consolas"/>
                <a:ea typeface="Consolas"/>
                <a:cs typeface="Consolas"/>
                <a:sym typeface="Consolas"/>
              </a:rPr>
              <a:t>newDist</a:t>
            </a:r>
            <a:r>
              <a:rPr lang="en-US" sz="1600" b="0" i="0" u="none" strike="noStrike" cap="none" dirty="0">
                <a:solidFill>
                  <a:schemeClr val="dk1"/>
                </a:solidFill>
                <a:latin typeface="Consolas"/>
                <a:ea typeface="Consolas"/>
                <a:cs typeface="Consolas"/>
                <a:sym typeface="Consolas"/>
              </a:rPr>
              <a:t> = </a:t>
            </a:r>
            <a:r>
              <a:rPr lang="en-US" sz="1600" b="0" i="0" u="none" strike="noStrike" cap="none" dirty="0">
                <a:solidFill>
                  <a:srgbClr val="FF0000"/>
                </a:solidFill>
                <a:latin typeface="Consolas"/>
                <a:ea typeface="Consolas"/>
                <a:cs typeface="Consolas"/>
                <a:sym typeface="Consolas"/>
              </a:rPr>
              <a:t>3</a:t>
            </a:r>
            <a:r>
              <a:rPr lang="en-US" sz="1600" b="0" i="0" u="none" strike="noStrike" cap="none" dirty="0">
                <a:solidFill>
                  <a:schemeClr val="dk1"/>
                </a:solidFill>
                <a:latin typeface="Consolas"/>
                <a:ea typeface="Consolas"/>
                <a:cs typeface="Consolas"/>
                <a:sym typeface="Consolas"/>
              </a:rPr>
              <a:t> + 1</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attrocento Sans"/>
                <a:ea typeface="Quattrocento Sans"/>
                <a:cs typeface="Quattrocento Sans"/>
                <a:sym typeface="Quattrocento Sans"/>
              </a:rPr>
              <a:t>Relaxation updates SD[D], PN[D]</a:t>
            </a:r>
            <a:endParaRPr dirty="0"/>
          </a:p>
        </p:txBody>
      </p:sp>
      <p:grpSp>
        <p:nvGrpSpPr>
          <p:cNvPr id="1011" name="Google Shape;1011;p53"/>
          <p:cNvGrpSpPr/>
          <p:nvPr/>
        </p:nvGrpSpPr>
        <p:grpSpPr>
          <a:xfrm>
            <a:off x="7950783" y="198925"/>
            <a:ext cx="4057288" cy="2254232"/>
            <a:chOff x="7950783" y="198925"/>
            <a:chExt cx="4057288" cy="2254232"/>
          </a:xfrm>
        </p:grpSpPr>
        <p:grpSp>
          <p:nvGrpSpPr>
            <p:cNvPr id="1012" name="Google Shape;1012;p53"/>
            <p:cNvGrpSpPr/>
            <p:nvPr/>
          </p:nvGrpSpPr>
          <p:grpSpPr>
            <a:xfrm>
              <a:off x="7950783" y="198925"/>
              <a:ext cx="4057288" cy="2254232"/>
              <a:chOff x="7950783" y="198925"/>
              <a:chExt cx="4057288" cy="2254232"/>
            </a:xfrm>
          </p:grpSpPr>
          <p:sp>
            <p:nvSpPr>
              <p:cNvPr id="1013" name="Google Shape;1013;p53"/>
              <p:cNvSpPr/>
              <p:nvPr/>
            </p:nvSpPr>
            <p:spPr>
              <a:xfrm>
                <a:off x="9996254" y="1003735"/>
                <a:ext cx="1254868" cy="1449422"/>
              </a:xfrm>
              <a:custGeom>
                <a:avLst/>
                <a:gdLst/>
                <a:ahLst/>
                <a:cxnLst/>
                <a:rect l="l" t="t" r="r" b="b"/>
                <a:pathLst>
                  <a:path w="1254868" h="1449422" extrusionOk="0">
                    <a:moveTo>
                      <a:pt x="992222" y="9728"/>
                    </a:moveTo>
                    <a:cubicBezTo>
                      <a:pt x="914401" y="12971"/>
                      <a:pt x="836260" y="11706"/>
                      <a:pt x="758758" y="19456"/>
                    </a:cubicBezTo>
                    <a:cubicBezTo>
                      <a:pt x="738352" y="21497"/>
                      <a:pt x="717456" y="27536"/>
                      <a:pt x="700392" y="38911"/>
                    </a:cubicBezTo>
                    <a:lnTo>
                      <a:pt x="671209" y="58366"/>
                    </a:lnTo>
                    <a:lnTo>
                      <a:pt x="612843" y="145915"/>
                    </a:lnTo>
                    <a:cubicBezTo>
                      <a:pt x="606358" y="155643"/>
                      <a:pt x="597085" y="164007"/>
                      <a:pt x="593388" y="175098"/>
                    </a:cubicBezTo>
                    <a:cubicBezTo>
                      <a:pt x="586921" y="194499"/>
                      <a:pt x="572512" y="239628"/>
                      <a:pt x="564205" y="252919"/>
                    </a:cubicBezTo>
                    <a:cubicBezTo>
                      <a:pt x="556914" y="264585"/>
                      <a:pt x="543018" y="270908"/>
                      <a:pt x="535022" y="282102"/>
                    </a:cubicBezTo>
                    <a:cubicBezTo>
                      <a:pt x="526593" y="293902"/>
                      <a:pt x="523610" y="308947"/>
                      <a:pt x="515566" y="321013"/>
                    </a:cubicBezTo>
                    <a:cubicBezTo>
                      <a:pt x="497579" y="347993"/>
                      <a:pt x="471701" y="369832"/>
                      <a:pt x="457200" y="398834"/>
                    </a:cubicBezTo>
                    <a:cubicBezTo>
                      <a:pt x="450715" y="411804"/>
                      <a:pt x="444787" y="425069"/>
                      <a:pt x="437745" y="437745"/>
                    </a:cubicBezTo>
                    <a:cubicBezTo>
                      <a:pt x="428563" y="454273"/>
                      <a:pt x="417408" y="469673"/>
                      <a:pt x="408562" y="486383"/>
                    </a:cubicBezTo>
                    <a:cubicBezTo>
                      <a:pt x="341324" y="613388"/>
                      <a:pt x="373476" y="572637"/>
                      <a:pt x="311285" y="661481"/>
                    </a:cubicBezTo>
                    <a:cubicBezTo>
                      <a:pt x="301988" y="674763"/>
                      <a:pt x="291399" y="687110"/>
                      <a:pt x="282102" y="700392"/>
                    </a:cubicBezTo>
                    <a:cubicBezTo>
                      <a:pt x="268693" y="719548"/>
                      <a:pt x="257221" y="740052"/>
                      <a:pt x="243192" y="758758"/>
                    </a:cubicBezTo>
                    <a:cubicBezTo>
                      <a:pt x="218277" y="791978"/>
                      <a:pt x="191026" y="823382"/>
                      <a:pt x="165371" y="856034"/>
                    </a:cubicBezTo>
                    <a:cubicBezTo>
                      <a:pt x="155354" y="868782"/>
                      <a:pt x="145916" y="881975"/>
                      <a:pt x="136188" y="894945"/>
                    </a:cubicBezTo>
                    <a:cubicBezTo>
                      <a:pt x="126460" y="907915"/>
                      <a:pt x="114256" y="919355"/>
                      <a:pt x="107005" y="933856"/>
                    </a:cubicBezTo>
                    <a:cubicBezTo>
                      <a:pt x="100520" y="946826"/>
                      <a:pt x="95235" y="960469"/>
                      <a:pt x="87549" y="972766"/>
                    </a:cubicBezTo>
                    <a:cubicBezTo>
                      <a:pt x="78956" y="986514"/>
                      <a:pt x="66959" y="997929"/>
                      <a:pt x="58366" y="1011677"/>
                    </a:cubicBezTo>
                    <a:cubicBezTo>
                      <a:pt x="50681" y="1023974"/>
                      <a:pt x="46105" y="1037997"/>
                      <a:pt x="38911" y="1050587"/>
                    </a:cubicBezTo>
                    <a:cubicBezTo>
                      <a:pt x="56" y="1118584"/>
                      <a:pt x="38307" y="1032643"/>
                      <a:pt x="0" y="1128409"/>
                    </a:cubicBezTo>
                    <a:cubicBezTo>
                      <a:pt x="6485" y="1180290"/>
                      <a:pt x="8114" y="1233012"/>
                      <a:pt x="19456" y="1284051"/>
                    </a:cubicBezTo>
                    <a:cubicBezTo>
                      <a:pt x="21446" y="1293004"/>
                      <a:pt x="31865" y="1297636"/>
                      <a:pt x="38911" y="1303507"/>
                    </a:cubicBezTo>
                    <a:cubicBezTo>
                      <a:pt x="42016" y="1306095"/>
                      <a:pt x="96896" y="1347933"/>
                      <a:pt x="107005" y="1352145"/>
                    </a:cubicBezTo>
                    <a:cubicBezTo>
                      <a:pt x="135400" y="1363976"/>
                      <a:pt x="167040" y="1367571"/>
                      <a:pt x="194554" y="1381328"/>
                    </a:cubicBezTo>
                    <a:cubicBezTo>
                      <a:pt x="207524" y="1387813"/>
                      <a:pt x="219707" y="1396197"/>
                      <a:pt x="233464" y="1400783"/>
                    </a:cubicBezTo>
                    <a:cubicBezTo>
                      <a:pt x="258831" y="1409239"/>
                      <a:pt x="287369" y="1408281"/>
                      <a:pt x="311285" y="1420239"/>
                    </a:cubicBezTo>
                    <a:cubicBezTo>
                      <a:pt x="367838" y="1448515"/>
                      <a:pt x="335892" y="1437310"/>
                      <a:pt x="408562" y="1449422"/>
                    </a:cubicBezTo>
                    <a:cubicBezTo>
                      <a:pt x="543919" y="1439010"/>
                      <a:pt x="600146" y="1448880"/>
                      <a:pt x="700392" y="1420239"/>
                    </a:cubicBezTo>
                    <a:cubicBezTo>
                      <a:pt x="710251" y="1417422"/>
                      <a:pt x="720404" y="1415097"/>
                      <a:pt x="729575" y="1410511"/>
                    </a:cubicBezTo>
                    <a:cubicBezTo>
                      <a:pt x="746486" y="1402055"/>
                      <a:pt x="763688" y="1393432"/>
                      <a:pt x="778213" y="1381328"/>
                    </a:cubicBezTo>
                    <a:cubicBezTo>
                      <a:pt x="802873" y="1360778"/>
                      <a:pt x="823609" y="1335932"/>
                      <a:pt x="846307" y="1313234"/>
                    </a:cubicBezTo>
                    <a:cubicBezTo>
                      <a:pt x="856035" y="1303506"/>
                      <a:pt x="864484" y="1292305"/>
                      <a:pt x="875490" y="1284051"/>
                    </a:cubicBezTo>
                    <a:cubicBezTo>
                      <a:pt x="973606" y="1210462"/>
                      <a:pt x="852553" y="1304120"/>
                      <a:pt x="953311" y="1215958"/>
                    </a:cubicBezTo>
                    <a:cubicBezTo>
                      <a:pt x="1019340" y="1158184"/>
                      <a:pt x="968347" y="1218609"/>
                      <a:pt x="1021405" y="1147864"/>
                    </a:cubicBezTo>
                    <a:cubicBezTo>
                      <a:pt x="1042270" y="1085265"/>
                      <a:pt x="1014775" y="1153254"/>
                      <a:pt x="1060315" y="1089498"/>
                    </a:cubicBezTo>
                    <a:cubicBezTo>
                      <a:pt x="1094055" y="1042262"/>
                      <a:pt x="1068328" y="1063746"/>
                      <a:pt x="1089498" y="1021405"/>
                    </a:cubicBezTo>
                    <a:cubicBezTo>
                      <a:pt x="1097954" y="1004494"/>
                      <a:pt x="1110225" y="989677"/>
                      <a:pt x="1118681" y="972766"/>
                    </a:cubicBezTo>
                    <a:cubicBezTo>
                      <a:pt x="1161263" y="887602"/>
                      <a:pt x="1119997" y="959530"/>
                      <a:pt x="1147864" y="885217"/>
                    </a:cubicBezTo>
                    <a:cubicBezTo>
                      <a:pt x="1152955" y="871639"/>
                      <a:pt x="1161933" y="859771"/>
                      <a:pt x="1167319" y="846307"/>
                    </a:cubicBezTo>
                    <a:cubicBezTo>
                      <a:pt x="1174936" y="827266"/>
                      <a:pt x="1180290" y="807396"/>
                      <a:pt x="1186775" y="787941"/>
                    </a:cubicBezTo>
                    <a:lnTo>
                      <a:pt x="1196502" y="758758"/>
                    </a:lnTo>
                    <a:cubicBezTo>
                      <a:pt x="1199745" y="749030"/>
                      <a:pt x="1203743" y="739523"/>
                      <a:pt x="1206230" y="729575"/>
                    </a:cubicBezTo>
                    <a:cubicBezTo>
                      <a:pt x="1209473" y="716605"/>
                      <a:pt x="1213157" y="703737"/>
                      <a:pt x="1215958" y="690664"/>
                    </a:cubicBezTo>
                    <a:cubicBezTo>
                      <a:pt x="1222887" y="658330"/>
                      <a:pt x="1227392" y="625467"/>
                      <a:pt x="1235413" y="593387"/>
                    </a:cubicBezTo>
                    <a:cubicBezTo>
                      <a:pt x="1250702" y="532233"/>
                      <a:pt x="1243250" y="567712"/>
                      <a:pt x="1254868" y="486383"/>
                    </a:cubicBezTo>
                    <a:cubicBezTo>
                      <a:pt x="1251626" y="389106"/>
                      <a:pt x="1253953" y="291484"/>
                      <a:pt x="1245141" y="194553"/>
                    </a:cubicBezTo>
                    <a:cubicBezTo>
                      <a:pt x="1244083" y="182910"/>
                      <a:pt x="1230914" y="175827"/>
                      <a:pt x="1225685" y="165370"/>
                    </a:cubicBezTo>
                    <a:cubicBezTo>
                      <a:pt x="1221099" y="156199"/>
                      <a:pt x="1221234" y="144980"/>
                      <a:pt x="1215958" y="136187"/>
                    </a:cubicBezTo>
                    <a:cubicBezTo>
                      <a:pt x="1203017" y="114619"/>
                      <a:pt x="1145370" y="85055"/>
                      <a:pt x="1138137" y="77822"/>
                    </a:cubicBezTo>
                    <a:cubicBezTo>
                      <a:pt x="1131652" y="71337"/>
                      <a:pt x="1126018" y="63869"/>
                      <a:pt x="1118681" y="58366"/>
                    </a:cubicBezTo>
                    <a:cubicBezTo>
                      <a:pt x="1092452" y="38694"/>
                      <a:pt x="1039345" y="0"/>
                      <a:pt x="1001949" y="0"/>
                    </a:cubicBezTo>
                    <a:lnTo>
                      <a:pt x="992222" y="9728"/>
                    </a:ln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014" name="Google Shape;1014;p53"/>
              <p:cNvSpPr/>
              <p:nvPr/>
            </p:nvSpPr>
            <p:spPr>
              <a:xfrm>
                <a:off x="8659905" y="352344"/>
                <a:ext cx="1857983" cy="1834115"/>
              </a:xfrm>
              <a:custGeom>
                <a:avLst/>
                <a:gdLst/>
                <a:ahLst/>
                <a:cxnLst/>
                <a:rect l="l" t="t" r="r" b="b"/>
                <a:pathLst>
                  <a:path w="1857983" h="1834115" extrusionOk="0">
                    <a:moveTo>
                      <a:pt x="1284051" y="112319"/>
                    </a:moveTo>
                    <a:cubicBezTo>
                      <a:pt x="1251626" y="104213"/>
                      <a:pt x="1192337" y="112260"/>
                      <a:pt x="1147864" y="102592"/>
                    </a:cubicBezTo>
                    <a:cubicBezTo>
                      <a:pt x="1116657" y="95808"/>
                      <a:pt x="1090390" y="74422"/>
                      <a:pt x="1060315" y="63681"/>
                    </a:cubicBezTo>
                    <a:cubicBezTo>
                      <a:pt x="1044744" y="58120"/>
                      <a:pt x="1027628" y="58303"/>
                      <a:pt x="1011677" y="53953"/>
                    </a:cubicBezTo>
                    <a:cubicBezTo>
                      <a:pt x="894393" y="21966"/>
                      <a:pt x="1017151" y="42478"/>
                      <a:pt x="875489" y="24770"/>
                    </a:cubicBezTo>
                    <a:cubicBezTo>
                      <a:pt x="733753" y="-22472"/>
                      <a:pt x="841264" y="9669"/>
                      <a:pt x="486383" y="24770"/>
                    </a:cubicBezTo>
                    <a:cubicBezTo>
                      <a:pt x="453825" y="26155"/>
                      <a:pt x="421532" y="31255"/>
                      <a:pt x="389106" y="34498"/>
                    </a:cubicBezTo>
                    <a:cubicBezTo>
                      <a:pt x="372893" y="37741"/>
                      <a:pt x="356304" y="39475"/>
                      <a:pt x="340468" y="44226"/>
                    </a:cubicBezTo>
                    <a:cubicBezTo>
                      <a:pt x="323743" y="49244"/>
                      <a:pt x="308395" y="58159"/>
                      <a:pt x="291830" y="63681"/>
                    </a:cubicBezTo>
                    <a:cubicBezTo>
                      <a:pt x="279147" y="67909"/>
                      <a:pt x="265889" y="70166"/>
                      <a:pt x="252919" y="73409"/>
                    </a:cubicBezTo>
                    <a:cubicBezTo>
                      <a:pt x="243191" y="79894"/>
                      <a:pt x="234193" y="87636"/>
                      <a:pt x="223736" y="92864"/>
                    </a:cubicBezTo>
                    <a:cubicBezTo>
                      <a:pt x="171856" y="118804"/>
                      <a:pt x="216368" y="81565"/>
                      <a:pt x="155643" y="122047"/>
                    </a:cubicBezTo>
                    <a:cubicBezTo>
                      <a:pt x="148012" y="127134"/>
                      <a:pt x="143233" y="135631"/>
                      <a:pt x="136187" y="141502"/>
                    </a:cubicBezTo>
                    <a:cubicBezTo>
                      <a:pt x="123732" y="151881"/>
                      <a:pt x="108741" y="159221"/>
                      <a:pt x="97277" y="170685"/>
                    </a:cubicBezTo>
                    <a:cubicBezTo>
                      <a:pt x="89010" y="178952"/>
                      <a:pt x="85124" y="190739"/>
                      <a:pt x="77821" y="199868"/>
                    </a:cubicBezTo>
                    <a:cubicBezTo>
                      <a:pt x="53695" y="230026"/>
                      <a:pt x="58870" y="208590"/>
                      <a:pt x="38911" y="248507"/>
                    </a:cubicBezTo>
                    <a:cubicBezTo>
                      <a:pt x="34325" y="257678"/>
                      <a:pt x="32783" y="268089"/>
                      <a:pt x="29183" y="277690"/>
                    </a:cubicBezTo>
                    <a:cubicBezTo>
                      <a:pt x="1711" y="350950"/>
                      <a:pt x="16300" y="300041"/>
                      <a:pt x="0" y="365238"/>
                    </a:cubicBezTo>
                    <a:cubicBezTo>
                      <a:pt x="3243" y="465757"/>
                      <a:pt x="1015" y="566602"/>
                      <a:pt x="9728" y="666796"/>
                    </a:cubicBezTo>
                    <a:cubicBezTo>
                      <a:pt x="14025" y="716211"/>
                      <a:pt x="26881" y="764590"/>
                      <a:pt x="38911" y="812711"/>
                    </a:cubicBezTo>
                    <a:cubicBezTo>
                      <a:pt x="45396" y="838651"/>
                      <a:pt x="48435" y="865706"/>
                      <a:pt x="58366" y="890532"/>
                    </a:cubicBezTo>
                    <a:cubicBezTo>
                      <a:pt x="71336" y="922958"/>
                      <a:pt x="88807" y="953928"/>
                      <a:pt x="97277" y="987809"/>
                    </a:cubicBezTo>
                    <a:cubicBezTo>
                      <a:pt x="103762" y="1013749"/>
                      <a:pt x="108276" y="1040264"/>
                      <a:pt x="116732" y="1065630"/>
                    </a:cubicBezTo>
                    <a:cubicBezTo>
                      <a:pt x="119975" y="1075358"/>
                      <a:pt x="123973" y="1084865"/>
                      <a:pt x="126460" y="1094813"/>
                    </a:cubicBezTo>
                    <a:cubicBezTo>
                      <a:pt x="130470" y="1110853"/>
                      <a:pt x="132469" y="1127341"/>
                      <a:pt x="136187" y="1143451"/>
                    </a:cubicBezTo>
                    <a:cubicBezTo>
                      <a:pt x="159985" y="1246577"/>
                      <a:pt x="149518" y="1193441"/>
                      <a:pt x="175098" y="1289366"/>
                    </a:cubicBezTo>
                    <a:cubicBezTo>
                      <a:pt x="178602" y="1302508"/>
                      <a:pt x="193168" y="1370439"/>
                      <a:pt x="204281" y="1396370"/>
                    </a:cubicBezTo>
                    <a:cubicBezTo>
                      <a:pt x="240980" y="1482001"/>
                      <a:pt x="206990" y="1384366"/>
                      <a:pt x="243191" y="1483919"/>
                    </a:cubicBezTo>
                    <a:cubicBezTo>
                      <a:pt x="268740" y="1554179"/>
                      <a:pt x="246718" y="1526355"/>
                      <a:pt x="282102" y="1561741"/>
                    </a:cubicBezTo>
                    <a:cubicBezTo>
                      <a:pt x="285345" y="1571469"/>
                      <a:pt x="286850" y="1581960"/>
                      <a:pt x="291830" y="1590924"/>
                    </a:cubicBezTo>
                    <a:cubicBezTo>
                      <a:pt x="325688" y="1651869"/>
                      <a:pt x="338110" y="1656660"/>
                      <a:pt x="389106" y="1707656"/>
                    </a:cubicBezTo>
                    <a:cubicBezTo>
                      <a:pt x="416751" y="1735300"/>
                      <a:pt x="407015" y="1727396"/>
                      <a:pt x="447472" y="1756294"/>
                    </a:cubicBezTo>
                    <a:cubicBezTo>
                      <a:pt x="456985" y="1763089"/>
                      <a:pt x="466198" y="1770521"/>
                      <a:pt x="476655" y="1775749"/>
                    </a:cubicBezTo>
                    <a:cubicBezTo>
                      <a:pt x="485826" y="1780335"/>
                      <a:pt x="496667" y="1780891"/>
                      <a:pt x="505838" y="1785477"/>
                    </a:cubicBezTo>
                    <a:cubicBezTo>
                      <a:pt x="516295" y="1790705"/>
                      <a:pt x="524275" y="1800327"/>
                      <a:pt x="535021" y="1804932"/>
                    </a:cubicBezTo>
                    <a:cubicBezTo>
                      <a:pt x="547310" y="1810198"/>
                      <a:pt x="560881" y="1811760"/>
                      <a:pt x="573932" y="1814660"/>
                    </a:cubicBezTo>
                    <a:cubicBezTo>
                      <a:pt x="644366" y="1830312"/>
                      <a:pt x="599603" y="1816731"/>
                      <a:pt x="651753" y="1834115"/>
                    </a:cubicBezTo>
                    <a:cubicBezTo>
                      <a:pt x="729574" y="1830872"/>
                      <a:pt x="807513" y="1829746"/>
                      <a:pt x="885217" y="1824387"/>
                    </a:cubicBezTo>
                    <a:cubicBezTo>
                      <a:pt x="903367" y="1823135"/>
                      <a:pt x="943314" y="1813385"/>
                      <a:pt x="963038" y="1804932"/>
                    </a:cubicBezTo>
                    <a:cubicBezTo>
                      <a:pt x="976367" y="1799220"/>
                      <a:pt x="988192" y="1790063"/>
                      <a:pt x="1001949" y="1785477"/>
                    </a:cubicBezTo>
                    <a:cubicBezTo>
                      <a:pt x="1017634" y="1780249"/>
                      <a:pt x="1034374" y="1778992"/>
                      <a:pt x="1050587" y="1775749"/>
                    </a:cubicBezTo>
                    <a:cubicBezTo>
                      <a:pt x="1060315" y="1769264"/>
                      <a:pt x="1069619" y="1762094"/>
                      <a:pt x="1079770" y="1756294"/>
                    </a:cubicBezTo>
                    <a:cubicBezTo>
                      <a:pt x="1092361" y="1749099"/>
                      <a:pt x="1106384" y="1744524"/>
                      <a:pt x="1118681" y="1736838"/>
                    </a:cubicBezTo>
                    <a:cubicBezTo>
                      <a:pt x="1132429" y="1728245"/>
                      <a:pt x="1144398" y="1717079"/>
                      <a:pt x="1157591" y="1707656"/>
                    </a:cubicBezTo>
                    <a:cubicBezTo>
                      <a:pt x="1167105" y="1700861"/>
                      <a:pt x="1177975" y="1695899"/>
                      <a:pt x="1186774" y="1688200"/>
                    </a:cubicBezTo>
                    <a:cubicBezTo>
                      <a:pt x="1204029" y="1673102"/>
                      <a:pt x="1222695" y="1658640"/>
                      <a:pt x="1235413" y="1639562"/>
                    </a:cubicBezTo>
                    <a:cubicBezTo>
                      <a:pt x="1241898" y="1629834"/>
                      <a:pt x="1246070" y="1618078"/>
                      <a:pt x="1254868" y="1610379"/>
                    </a:cubicBezTo>
                    <a:cubicBezTo>
                      <a:pt x="1272465" y="1594981"/>
                      <a:pt x="1293779" y="1584438"/>
                      <a:pt x="1313234" y="1571468"/>
                    </a:cubicBezTo>
                    <a:cubicBezTo>
                      <a:pt x="1360472" y="1539976"/>
                      <a:pt x="1391638" y="1521957"/>
                      <a:pt x="1429966" y="1464464"/>
                    </a:cubicBezTo>
                    <a:cubicBezTo>
                      <a:pt x="1436451" y="1454736"/>
                      <a:pt x="1444193" y="1445738"/>
                      <a:pt x="1449421" y="1435281"/>
                    </a:cubicBezTo>
                    <a:cubicBezTo>
                      <a:pt x="1454007" y="1426110"/>
                      <a:pt x="1453461" y="1414630"/>
                      <a:pt x="1459149" y="1406098"/>
                    </a:cubicBezTo>
                    <a:cubicBezTo>
                      <a:pt x="1466780" y="1394652"/>
                      <a:pt x="1479886" y="1387774"/>
                      <a:pt x="1488332" y="1376915"/>
                    </a:cubicBezTo>
                    <a:cubicBezTo>
                      <a:pt x="1502687" y="1358458"/>
                      <a:pt x="1514273" y="1338004"/>
                      <a:pt x="1527243" y="1318549"/>
                    </a:cubicBezTo>
                    <a:lnTo>
                      <a:pt x="1566153" y="1260183"/>
                    </a:lnTo>
                    <a:lnTo>
                      <a:pt x="1585608" y="1231000"/>
                    </a:lnTo>
                    <a:cubicBezTo>
                      <a:pt x="1592093" y="1221272"/>
                      <a:pt x="1600722" y="1212672"/>
                      <a:pt x="1605064" y="1201817"/>
                    </a:cubicBezTo>
                    <a:cubicBezTo>
                      <a:pt x="1633203" y="1131468"/>
                      <a:pt x="1614832" y="1167709"/>
                      <a:pt x="1663430" y="1094813"/>
                    </a:cubicBezTo>
                    <a:lnTo>
                      <a:pt x="1682885" y="1065630"/>
                    </a:lnTo>
                    <a:cubicBezTo>
                      <a:pt x="1689370" y="1055902"/>
                      <a:pt x="1694073" y="1044714"/>
                      <a:pt x="1702340" y="1036447"/>
                    </a:cubicBezTo>
                    <a:lnTo>
                      <a:pt x="1721796" y="1016992"/>
                    </a:lnTo>
                    <a:cubicBezTo>
                      <a:pt x="1731860" y="986798"/>
                      <a:pt x="1732946" y="978953"/>
                      <a:pt x="1750979" y="948898"/>
                    </a:cubicBezTo>
                    <a:cubicBezTo>
                      <a:pt x="1763009" y="928848"/>
                      <a:pt x="1776919" y="909987"/>
                      <a:pt x="1789889" y="890532"/>
                    </a:cubicBezTo>
                    <a:lnTo>
                      <a:pt x="1809345" y="861349"/>
                    </a:lnTo>
                    <a:lnTo>
                      <a:pt x="1838528" y="773800"/>
                    </a:lnTo>
                    <a:cubicBezTo>
                      <a:pt x="1841770" y="764072"/>
                      <a:pt x="1846244" y="754672"/>
                      <a:pt x="1848255" y="744617"/>
                    </a:cubicBezTo>
                    <a:lnTo>
                      <a:pt x="1857983" y="695979"/>
                    </a:lnTo>
                    <a:cubicBezTo>
                      <a:pt x="1854740" y="618158"/>
                      <a:pt x="1854009" y="540191"/>
                      <a:pt x="1848255" y="462515"/>
                    </a:cubicBezTo>
                    <a:cubicBezTo>
                      <a:pt x="1847498" y="452289"/>
                      <a:pt x="1844680" y="441535"/>
                      <a:pt x="1838528" y="433332"/>
                    </a:cubicBezTo>
                    <a:cubicBezTo>
                      <a:pt x="1824771" y="414989"/>
                      <a:pt x="1806102" y="400907"/>
                      <a:pt x="1789889" y="384694"/>
                    </a:cubicBezTo>
                    <a:cubicBezTo>
                      <a:pt x="1780161" y="374966"/>
                      <a:pt x="1773011" y="361663"/>
                      <a:pt x="1760706" y="355511"/>
                    </a:cubicBezTo>
                    <a:cubicBezTo>
                      <a:pt x="1747736" y="349026"/>
                      <a:pt x="1733861" y="344100"/>
                      <a:pt x="1721796" y="336056"/>
                    </a:cubicBezTo>
                    <a:cubicBezTo>
                      <a:pt x="1714165" y="330968"/>
                      <a:pt x="1709677" y="322103"/>
                      <a:pt x="1702340" y="316600"/>
                    </a:cubicBezTo>
                    <a:cubicBezTo>
                      <a:pt x="1683634" y="302571"/>
                      <a:pt x="1660507" y="294224"/>
                      <a:pt x="1643974" y="277690"/>
                    </a:cubicBezTo>
                    <a:cubicBezTo>
                      <a:pt x="1637489" y="271205"/>
                      <a:pt x="1631856" y="263737"/>
                      <a:pt x="1624519" y="258234"/>
                    </a:cubicBezTo>
                    <a:cubicBezTo>
                      <a:pt x="1605813" y="244205"/>
                      <a:pt x="1588837" y="224995"/>
                      <a:pt x="1566153" y="219324"/>
                    </a:cubicBezTo>
                    <a:cubicBezTo>
                      <a:pt x="1553183" y="216081"/>
                      <a:pt x="1540048" y="213438"/>
                      <a:pt x="1527243" y="209596"/>
                    </a:cubicBezTo>
                    <a:cubicBezTo>
                      <a:pt x="1507600" y="203703"/>
                      <a:pt x="1488986" y="194163"/>
                      <a:pt x="1468877" y="190141"/>
                    </a:cubicBezTo>
                    <a:lnTo>
                      <a:pt x="1420238" y="180413"/>
                    </a:lnTo>
                    <a:cubicBezTo>
                      <a:pt x="1407268" y="173928"/>
                      <a:pt x="1394906" y="166050"/>
                      <a:pt x="1381328" y="160958"/>
                    </a:cubicBezTo>
                    <a:cubicBezTo>
                      <a:pt x="1368810" y="156264"/>
                      <a:pt x="1355223" y="155072"/>
                      <a:pt x="1342417" y="151230"/>
                    </a:cubicBezTo>
                    <a:cubicBezTo>
                      <a:pt x="1288044" y="134918"/>
                      <a:pt x="1316476" y="120425"/>
                      <a:pt x="1284051" y="11231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1015" name="Google Shape;1015;p53"/>
              <p:cNvCxnSpPr>
                <a:stCxn id="1016" idx="1"/>
                <a:endCxn id="1017" idx="3"/>
              </p:cNvCxnSpPr>
              <p:nvPr/>
            </p:nvCxnSpPr>
            <p:spPr>
              <a:xfrm flipH="1">
                <a:off x="9563048" y="1801743"/>
                <a:ext cx="947400" cy="1200"/>
              </a:xfrm>
              <a:prstGeom prst="straightConnector1">
                <a:avLst/>
              </a:prstGeom>
              <a:noFill/>
              <a:ln w="76200" cap="flat" cmpd="sng">
                <a:solidFill>
                  <a:srgbClr val="0070C0"/>
                </a:solidFill>
                <a:prstDash val="solid"/>
                <a:round/>
                <a:headEnd type="none" w="sm" len="sm"/>
                <a:tailEnd type="none" w="sm" len="sm"/>
              </a:ln>
            </p:spPr>
          </p:cxnSp>
          <p:sp>
            <p:nvSpPr>
              <p:cNvPr id="1017" name="Google Shape;1017;p53"/>
              <p:cNvSpPr/>
              <p:nvPr/>
            </p:nvSpPr>
            <p:spPr>
              <a:xfrm>
                <a:off x="9139907" y="163435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1016" name="Google Shape;1016;p53"/>
              <p:cNvSpPr/>
              <p:nvPr/>
            </p:nvSpPr>
            <p:spPr>
              <a:xfrm>
                <a:off x="10510448" y="163314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sp>
            <p:nvSpPr>
              <p:cNvPr id="1018" name="Google Shape;1018;p53"/>
              <p:cNvSpPr/>
              <p:nvPr/>
            </p:nvSpPr>
            <p:spPr>
              <a:xfrm>
                <a:off x="9822357" y="871795"/>
                <a:ext cx="423200" cy="337200"/>
              </a:xfrm>
              <a:prstGeom prst="rect">
                <a:avLst/>
              </a:prstGeom>
              <a:solidFill>
                <a:srgbClr val="CFE6F6"/>
              </a:solidFill>
              <a:ln w="19050" cap="flat" cmpd="sng">
                <a:solidFill>
                  <a:srgbClr val="BFBFB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BFBFBF"/>
                    </a:solidFill>
                    <a:latin typeface="Calibri"/>
                    <a:ea typeface="Calibri"/>
                    <a:cs typeface="Calibri"/>
                    <a:sym typeface="Calibri"/>
                  </a:rPr>
                  <a:t>B</a:t>
                </a:r>
                <a:endParaRPr sz="2133" b="0" i="0" u="none" strike="noStrike" cap="none">
                  <a:solidFill>
                    <a:srgbClr val="BFBFBF"/>
                  </a:solidFill>
                  <a:latin typeface="Calibri"/>
                  <a:ea typeface="Calibri"/>
                  <a:cs typeface="Calibri"/>
                  <a:sym typeface="Calibri"/>
                </a:endParaRPr>
              </a:p>
            </p:txBody>
          </p:sp>
          <p:sp>
            <p:nvSpPr>
              <p:cNvPr id="1019" name="Google Shape;1019;p53"/>
              <p:cNvSpPr/>
              <p:nvPr/>
            </p:nvSpPr>
            <p:spPr>
              <a:xfrm>
                <a:off x="8863077" y="570568"/>
                <a:ext cx="423200" cy="337200"/>
              </a:xfrm>
              <a:prstGeom prst="rect">
                <a:avLst/>
              </a:prstGeom>
              <a:solidFill>
                <a:srgbClr val="CFE6F6"/>
              </a:solidFill>
              <a:ln w="19050" cap="flat" cmpd="sng">
                <a:solidFill>
                  <a:srgbClr val="BFBFB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BFBFBF"/>
                    </a:solidFill>
                    <a:latin typeface="Calibri"/>
                    <a:ea typeface="Calibri"/>
                    <a:cs typeface="Calibri"/>
                    <a:sym typeface="Calibri"/>
                  </a:rPr>
                  <a:t>A</a:t>
                </a:r>
                <a:endParaRPr sz="2133" b="0" i="0" u="none" strike="noStrike" cap="none">
                  <a:solidFill>
                    <a:srgbClr val="BFBFBF"/>
                  </a:solidFill>
                  <a:latin typeface="Calibri"/>
                  <a:ea typeface="Calibri"/>
                  <a:cs typeface="Calibri"/>
                  <a:sym typeface="Calibri"/>
                </a:endParaRPr>
              </a:p>
            </p:txBody>
          </p:sp>
          <p:cxnSp>
            <p:nvCxnSpPr>
              <p:cNvPr id="1020" name="Google Shape;1020;p53"/>
              <p:cNvCxnSpPr>
                <a:stCxn id="1016" idx="0"/>
                <a:endCxn id="1018" idx="3"/>
              </p:cNvCxnSpPr>
              <p:nvPr/>
            </p:nvCxnSpPr>
            <p:spPr>
              <a:xfrm rot="10800000">
                <a:off x="10245648" y="1040343"/>
                <a:ext cx="476400" cy="592800"/>
              </a:xfrm>
              <a:prstGeom prst="straightConnector1">
                <a:avLst/>
              </a:prstGeom>
              <a:noFill/>
              <a:ln w="19050" cap="flat" cmpd="sng">
                <a:solidFill>
                  <a:schemeClr val="dk2"/>
                </a:solidFill>
                <a:prstDash val="solid"/>
                <a:round/>
                <a:headEnd type="none" w="sm" len="sm"/>
                <a:tailEnd type="none" w="sm" len="sm"/>
              </a:ln>
            </p:spPr>
          </p:cxnSp>
          <p:cxnSp>
            <p:nvCxnSpPr>
              <p:cNvPr id="1021" name="Google Shape;1021;p53"/>
              <p:cNvCxnSpPr>
                <a:stCxn id="1018" idx="1"/>
                <a:endCxn id="1019" idx="3"/>
              </p:cNvCxnSpPr>
              <p:nvPr/>
            </p:nvCxnSpPr>
            <p:spPr>
              <a:xfrm rot="10800000">
                <a:off x="9286257" y="739195"/>
                <a:ext cx="536100" cy="301200"/>
              </a:xfrm>
              <a:prstGeom prst="straightConnector1">
                <a:avLst/>
              </a:prstGeom>
              <a:noFill/>
              <a:ln w="19050" cap="flat" cmpd="sng">
                <a:solidFill>
                  <a:schemeClr val="dk2"/>
                </a:solidFill>
                <a:prstDash val="solid"/>
                <a:round/>
                <a:headEnd type="none" w="sm" len="sm"/>
                <a:tailEnd type="none" w="sm" len="sm"/>
              </a:ln>
            </p:spPr>
          </p:cxnSp>
          <p:cxnSp>
            <p:nvCxnSpPr>
              <p:cNvPr id="1022" name="Google Shape;1022;p53"/>
              <p:cNvCxnSpPr>
                <a:stCxn id="1017" idx="0"/>
                <a:endCxn id="1019" idx="2"/>
              </p:cNvCxnSpPr>
              <p:nvPr/>
            </p:nvCxnSpPr>
            <p:spPr>
              <a:xfrm rot="10800000">
                <a:off x="9074607" y="907757"/>
                <a:ext cx="276900" cy="726600"/>
              </a:xfrm>
              <a:prstGeom prst="straightConnector1">
                <a:avLst/>
              </a:prstGeom>
              <a:noFill/>
              <a:ln w="19050" cap="flat" cmpd="sng">
                <a:solidFill>
                  <a:schemeClr val="dk2"/>
                </a:solidFill>
                <a:prstDash val="solid"/>
                <a:round/>
                <a:headEnd type="none" w="sm" len="sm"/>
                <a:tailEnd type="none" w="sm" len="sm"/>
              </a:ln>
            </p:spPr>
          </p:cxnSp>
          <p:sp>
            <p:nvSpPr>
              <p:cNvPr id="1023" name="Google Shape;1023;p53"/>
              <p:cNvSpPr txBox="1"/>
              <p:nvPr/>
            </p:nvSpPr>
            <p:spPr>
              <a:xfrm>
                <a:off x="9813827" y="198925"/>
                <a:ext cx="1316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KNOWN</a:t>
                </a:r>
                <a:endParaRPr/>
              </a:p>
            </p:txBody>
          </p:sp>
          <p:sp>
            <p:nvSpPr>
              <p:cNvPr id="1024" name="Google Shape;1024;p53"/>
              <p:cNvSpPr txBox="1"/>
              <p:nvPr/>
            </p:nvSpPr>
            <p:spPr>
              <a:xfrm>
                <a:off x="10611535" y="719174"/>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1025" name="Google Shape;1025;p53"/>
              <p:cNvSpPr txBox="1"/>
              <p:nvPr/>
            </p:nvSpPr>
            <p:spPr>
              <a:xfrm>
                <a:off x="8924230" y="272233"/>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1026" name="Google Shape;1026;p53"/>
              <p:cNvSpPr txBox="1"/>
              <p:nvPr/>
            </p:nvSpPr>
            <p:spPr>
              <a:xfrm>
                <a:off x="9889526" y="55239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27" name="Google Shape;1027;p53"/>
              <p:cNvSpPr txBox="1"/>
              <p:nvPr/>
            </p:nvSpPr>
            <p:spPr>
              <a:xfrm>
                <a:off x="9274245" y="133041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3</a:t>
                </a:r>
                <a:endParaRPr sz="2000">
                  <a:solidFill>
                    <a:srgbClr val="FF0000"/>
                  </a:solidFill>
                  <a:latin typeface="Calibri"/>
                  <a:ea typeface="Calibri"/>
                  <a:cs typeface="Calibri"/>
                  <a:sym typeface="Calibri"/>
                </a:endParaRPr>
              </a:p>
            </p:txBody>
          </p:sp>
          <p:sp>
            <p:nvSpPr>
              <p:cNvPr id="1028" name="Google Shape;1028;p53"/>
              <p:cNvSpPr txBox="1"/>
              <p:nvPr/>
            </p:nvSpPr>
            <p:spPr>
              <a:xfrm>
                <a:off x="10636117" y="1286593"/>
                <a:ext cx="49422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29" name="Google Shape;1029;p53"/>
              <p:cNvSpPr txBox="1"/>
              <p:nvPr/>
            </p:nvSpPr>
            <p:spPr>
              <a:xfrm>
                <a:off x="9416969" y="524266"/>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030" name="Google Shape;1030;p53"/>
              <p:cNvSpPr txBox="1"/>
              <p:nvPr/>
            </p:nvSpPr>
            <p:spPr>
              <a:xfrm>
                <a:off x="8922862" y="1036654"/>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1031" name="Google Shape;1031;p53"/>
              <p:cNvSpPr txBox="1"/>
              <p:nvPr/>
            </p:nvSpPr>
            <p:spPr>
              <a:xfrm>
                <a:off x="10359034" y="959404"/>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1032" name="Google Shape;1032;p53"/>
              <p:cNvSpPr txBox="1"/>
              <p:nvPr/>
            </p:nvSpPr>
            <p:spPr>
              <a:xfrm>
                <a:off x="9848988" y="1723612"/>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033" name="Google Shape;1033;p53"/>
              <p:cNvSpPr txBox="1"/>
              <p:nvPr/>
            </p:nvSpPr>
            <p:spPr>
              <a:xfrm>
                <a:off x="7950783" y="44493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sp>
          <p:nvSpPr>
            <p:cNvPr id="1034" name="Google Shape;1034;p53"/>
            <p:cNvSpPr txBox="1"/>
            <p:nvPr/>
          </p:nvSpPr>
          <p:spPr>
            <a:xfrm>
              <a:off x="9532511" y="1720181"/>
              <a:ext cx="3064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Quattrocento Sans"/>
                  <a:ea typeface="Quattrocento Sans"/>
                  <a:cs typeface="Quattrocento Sans"/>
                  <a:sym typeface="Quattrocento Sans"/>
                </a:rPr>
                <a:t>u</a:t>
              </a:r>
              <a:endParaRPr/>
            </a:p>
          </p:txBody>
        </p:sp>
        <p:sp>
          <p:nvSpPr>
            <p:cNvPr id="1035" name="Google Shape;1035;p53"/>
            <p:cNvSpPr txBox="1"/>
            <p:nvPr/>
          </p:nvSpPr>
          <p:spPr>
            <a:xfrm>
              <a:off x="10238643" y="1736605"/>
              <a:ext cx="2936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Quattrocento Sans"/>
                  <a:ea typeface="Quattrocento Sans"/>
                  <a:cs typeface="Quattrocento Sans"/>
                  <a:sym typeface="Quattrocento Sans"/>
                </a:rPr>
                <a:t>v</a:t>
              </a:r>
              <a:endParaRPr/>
            </a:p>
          </p:txBody>
        </p:sp>
      </p:grpSp>
      <p:sp>
        <p:nvSpPr>
          <p:cNvPr id="1036" name="Google Shape;1036;p53"/>
          <p:cNvSpPr txBox="1"/>
          <p:nvPr/>
        </p:nvSpPr>
        <p:spPr>
          <a:xfrm>
            <a:off x="3924150" y="2917188"/>
            <a:ext cx="7629300" cy="480101"/>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Set</a:t>
            </a:r>
            <a:r>
              <a:rPr lang="en-US" sz="1600" dirty="0">
                <a:solidFill>
                  <a:schemeClr val="dk1"/>
                </a:solidFill>
                <a:latin typeface="Consolas"/>
                <a:ea typeface="Consolas"/>
                <a:cs typeface="Consolas"/>
                <a:sym typeface="Consolas"/>
              </a:rPr>
              <a:t> known; </a:t>
            </a:r>
            <a:r>
              <a:rPr lang="en-US" sz="1600" dirty="0">
                <a:solidFill>
                  <a:schemeClr val="accent3"/>
                </a:solidFill>
                <a:latin typeface="Consolas"/>
                <a:ea typeface="Consolas"/>
                <a:cs typeface="Consolas"/>
                <a:sym typeface="Consolas"/>
              </a:rPr>
              <a:t>Map</a:t>
            </a:r>
            <a:r>
              <a:rPr lang="en-US" sz="1600" dirty="0">
                <a:solidFill>
                  <a:schemeClr val="dk1"/>
                </a:solidFill>
                <a:latin typeface="Consolas"/>
                <a:ea typeface="Consolas"/>
                <a:cs typeface="Consolas"/>
                <a:sym typeface="Consolas"/>
              </a:rPr>
              <a:t> PN, SD;</a:t>
            </a:r>
            <a:endParaRPr dirty="0"/>
          </a:p>
        </p:txBody>
      </p:sp>
      <p:sp>
        <p:nvSpPr>
          <p:cNvPr id="1037" name="Google Shape;1037;p53"/>
          <p:cNvSpPr txBox="1"/>
          <p:nvPr/>
        </p:nvSpPr>
        <p:spPr>
          <a:xfrm>
            <a:off x="3924150" y="3290975"/>
            <a:ext cx="7629300" cy="480101"/>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initialize SD with all nodes mapped to ∞, except start to 0</a:t>
            </a:r>
            <a:endParaRPr dirty="0"/>
          </a:p>
        </p:txBody>
      </p:sp>
      <p:sp>
        <p:nvSpPr>
          <p:cNvPr id="1038" name="Google Shape;1038;p53"/>
          <p:cNvSpPr txBox="1"/>
          <p:nvPr/>
        </p:nvSpPr>
        <p:spPr>
          <a:xfrm>
            <a:off x="3924150" y="3586475"/>
            <a:ext cx="7629300" cy="1366498"/>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dirty="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while</a:t>
            </a:r>
            <a:r>
              <a:rPr lang="en-US" sz="1600" dirty="0">
                <a:solidFill>
                  <a:schemeClr val="dk1"/>
                </a:solidFill>
                <a:latin typeface="Consolas"/>
                <a:ea typeface="Consolas"/>
                <a:cs typeface="Consolas"/>
                <a:sym typeface="Consolas"/>
              </a:rPr>
              <a:t> (there are unknown nodes):</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let u be the closest unknown node</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dirty="0">
                <a:solidFill>
                  <a:schemeClr val="dk1"/>
                </a:solidFill>
                <a:latin typeface="Consolas"/>
                <a:ea typeface="Consolas"/>
                <a:cs typeface="Consolas"/>
                <a:sym typeface="Consolas"/>
              </a:rPr>
              <a:t>(u);</a:t>
            </a:r>
            <a:endParaRPr dirty="0"/>
          </a:p>
        </p:txBody>
      </p:sp>
      <p:sp>
        <p:nvSpPr>
          <p:cNvPr id="1039" name="Google Shape;1039;p53"/>
          <p:cNvSpPr txBox="1"/>
          <p:nvPr/>
        </p:nvSpPr>
        <p:spPr>
          <a:xfrm>
            <a:off x="3871950" y="4472175"/>
            <a:ext cx="7733700" cy="1329564"/>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for</a:t>
            </a:r>
            <a:r>
              <a:rPr lang="en-US" sz="1600" dirty="0">
                <a:solidFill>
                  <a:schemeClr val="dk1"/>
                </a:solidFill>
                <a:latin typeface="Consolas"/>
                <a:ea typeface="Consolas"/>
                <a:cs typeface="Consolas"/>
                <a:sym typeface="Consolas"/>
              </a:rPr>
              <a:t> each edge (</a:t>
            </a:r>
            <a:r>
              <a:rPr lang="en-US" sz="1600" dirty="0" err="1">
                <a:solidFill>
                  <a:schemeClr val="dk1"/>
                </a:solidFill>
                <a:latin typeface="Consolas"/>
                <a:ea typeface="Consolas"/>
                <a:cs typeface="Consolas"/>
                <a:sym typeface="Consolas"/>
              </a:rPr>
              <a:t>u,v</a:t>
            </a:r>
            <a:r>
              <a:rPr lang="en-US" sz="1600" dirty="0">
                <a:solidFill>
                  <a:schemeClr val="dk1"/>
                </a:solidFill>
                <a:latin typeface="Consolas"/>
                <a:ea typeface="Consolas"/>
                <a:cs typeface="Consolas"/>
                <a:sym typeface="Consolas"/>
              </a:rPr>
              <a:t>) from u with weight w:</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oldDist</a:t>
            </a:r>
            <a:r>
              <a:rPr lang="en-US" sz="1600" dirty="0">
                <a:solidFill>
                  <a:schemeClr val="dk1"/>
                </a:solidFill>
                <a:latin typeface="Consolas"/>
                <a:ea typeface="Consolas"/>
                <a:cs typeface="Consolas"/>
                <a:sym typeface="Consolas"/>
              </a:rPr>
              <a:t> =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dirty="0">
                <a:solidFill>
                  <a:schemeClr val="dk1"/>
                </a:solidFill>
                <a:latin typeface="Consolas"/>
                <a:ea typeface="Consolas"/>
                <a:cs typeface="Consolas"/>
                <a:sym typeface="Consolas"/>
              </a:rPr>
              <a:t>(v)      </a:t>
            </a:r>
            <a:r>
              <a:rPr lang="en-US" sz="1600" dirty="0">
                <a:solidFill>
                  <a:srgbClr val="6EA0C0"/>
                </a:solidFill>
                <a:latin typeface="Consolas"/>
                <a:ea typeface="Consolas"/>
                <a:cs typeface="Consolas"/>
                <a:sym typeface="Consolas"/>
              </a:rPr>
              <a:t>// previous best path to v</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 =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dirty="0">
                <a:solidFill>
                  <a:schemeClr val="dk1"/>
                </a:solidFill>
                <a:latin typeface="Consolas"/>
                <a:ea typeface="Consolas"/>
                <a:cs typeface="Consolas"/>
                <a:sym typeface="Consolas"/>
              </a:rPr>
              <a:t>(u) + w  </a:t>
            </a:r>
            <a:r>
              <a:rPr lang="en-US" sz="1600" dirty="0">
                <a:solidFill>
                  <a:srgbClr val="6EA0C0"/>
                </a:solidFill>
                <a:latin typeface="Consolas"/>
                <a:ea typeface="Consolas"/>
                <a:cs typeface="Consolas"/>
                <a:sym typeface="Consolas"/>
              </a:rPr>
              <a:t>// what if we went through u?</a:t>
            </a:r>
            <a:endParaRPr dirty="0">
              <a:solidFill>
                <a:schemeClr val="dk1"/>
              </a:solidFill>
            </a:endParaRPr>
          </a:p>
        </p:txBody>
      </p:sp>
      <p:sp>
        <p:nvSpPr>
          <p:cNvPr id="1040" name="Google Shape;1040;p53"/>
          <p:cNvSpPr txBox="1"/>
          <p:nvPr/>
        </p:nvSpPr>
        <p:spPr>
          <a:xfrm>
            <a:off x="3831750" y="5655275"/>
            <a:ext cx="7814100" cy="1071032"/>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if</a:t>
            </a: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 &lt; </a:t>
            </a:r>
            <a:r>
              <a:rPr lang="en-US" sz="1600" dirty="0" err="1">
                <a:solidFill>
                  <a:schemeClr val="dk1"/>
                </a:solidFill>
                <a:latin typeface="Consolas"/>
                <a:ea typeface="Consolas"/>
                <a:cs typeface="Consolas"/>
                <a:sym typeface="Consolas"/>
              </a:rPr>
              <a:t>oldDist</a:t>
            </a:r>
            <a:r>
              <a:rPr lang="en-US" sz="1600" dirty="0">
                <a:solidFill>
                  <a:schemeClr val="dk1"/>
                </a:solidFill>
                <a:latin typeface="Consolas"/>
                <a:ea typeface="Consolas"/>
                <a:cs typeface="Consolas"/>
                <a:sym typeface="Consolas"/>
              </a:rPr>
              <a:t>):</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dirty="0">
                <a:solidFill>
                  <a:schemeClr val="dk1"/>
                </a:solidFill>
                <a:latin typeface="Consolas"/>
                <a:ea typeface="Consolas"/>
                <a:cs typeface="Consolas"/>
                <a:sym typeface="Consolas"/>
              </a:rPr>
              <a:t>(v,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dirty="0">
                <a:solidFill>
                  <a:schemeClr val="dk1"/>
                </a:solidFill>
                <a:latin typeface="Consolas"/>
                <a:ea typeface="Consolas"/>
                <a:cs typeface="Consolas"/>
                <a:sym typeface="Consolas"/>
              </a:rPr>
              <a:t>(v, u)</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6"/>
                                        </p:tgtEl>
                                        <p:attrNameLst>
                                          <p:attrName>style.visibility</p:attrName>
                                        </p:attrNameLst>
                                      </p:cBhvr>
                                      <p:to>
                                        <p:strVal val="visible"/>
                                      </p:to>
                                    </p:set>
                                    <p:animEffect transition="in" filter="fade">
                                      <p:cBhvr>
                                        <p:cTn id="7" dur="1"/>
                                        <p:tgtEl>
                                          <p:spTgt spid="1006"/>
                                        </p:tgtEl>
                                      </p:cBhvr>
                                    </p:animEffect>
                                  </p:childTnLst>
                                </p:cTn>
                              </p:par>
                              <p:par>
                                <p:cTn id="8" presetID="10" presetClass="entr" presetSubtype="0" fill="hold" nodeType="withEffect">
                                  <p:stCondLst>
                                    <p:cond delay="0"/>
                                  </p:stCondLst>
                                  <p:childTnLst>
                                    <p:set>
                                      <p:cBhvr>
                                        <p:cTn id="9" dur="1" fill="hold">
                                          <p:stCondLst>
                                            <p:cond delay="0"/>
                                          </p:stCondLst>
                                        </p:cTn>
                                        <p:tgtEl>
                                          <p:spTgt spid="1036"/>
                                        </p:tgtEl>
                                        <p:attrNameLst>
                                          <p:attrName>style.visibility</p:attrName>
                                        </p:attrNameLst>
                                      </p:cBhvr>
                                      <p:to>
                                        <p:strVal val="visible"/>
                                      </p:to>
                                    </p:set>
                                    <p:animEffect transition="in" filter="fade">
                                      <p:cBhvr>
                                        <p:cTn id="10" dur="1000"/>
                                        <p:tgtEl>
                                          <p:spTgt spid="103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7"/>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1037"/>
                                        </p:tgtEl>
                                        <p:attrNameLst>
                                          <p:attrName>style.visibility</p:attrName>
                                        </p:attrNameLst>
                                      </p:cBhvr>
                                      <p:to>
                                        <p:strVal val="visible"/>
                                      </p:to>
                                    </p:set>
                                    <p:animEffect transition="in" filter="fade">
                                      <p:cBhvr>
                                        <p:cTn id="17" dur="1000"/>
                                        <p:tgtEl>
                                          <p:spTgt spid="10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08"/>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1038"/>
                                        </p:tgtEl>
                                        <p:attrNameLst>
                                          <p:attrName>style.visibility</p:attrName>
                                        </p:attrNameLst>
                                      </p:cBhvr>
                                      <p:to>
                                        <p:strVal val="visible"/>
                                      </p:to>
                                    </p:set>
                                    <p:animEffect transition="in" filter="fade">
                                      <p:cBhvr>
                                        <p:cTn id="24" dur="1000"/>
                                        <p:tgtEl>
                                          <p:spTgt spid="1038"/>
                                        </p:tgtEl>
                                      </p:cBhvr>
                                    </p:animEffect>
                                  </p:childTnLst>
                                </p:cTn>
                              </p:par>
                              <p:par>
                                <p:cTn id="25" presetID="1" presetClass="entr" presetSubtype="0" fill="hold" nodeType="withEffect">
                                  <p:stCondLst>
                                    <p:cond delay="0"/>
                                  </p:stCondLst>
                                  <p:childTnLst>
                                    <p:set>
                                      <p:cBhvr>
                                        <p:cTn id="26" dur="1" fill="hold">
                                          <p:stCondLst>
                                            <p:cond delay="0"/>
                                          </p:stCondLst>
                                        </p:cTn>
                                        <p:tgtEl>
                                          <p:spTgt spid="1011"/>
                                        </p:tgtEl>
                                        <p:attrNameLst>
                                          <p:attrName>style.visibility</p:attrName>
                                        </p:attrNameLst>
                                      </p:cBhvr>
                                      <p:to>
                                        <p:strVal val="visible"/>
                                      </p:to>
                                    </p:se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040"/>
                                        </p:tgtEl>
                                        <p:attrNameLst>
                                          <p:attrName>style.visibility</p:attrName>
                                        </p:attrNameLst>
                                      </p:cBhvr>
                                      <p:to>
                                        <p:strVal val="visible"/>
                                      </p:to>
                                    </p:set>
                                    <p:animEffect transition="in" filter="fade">
                                      <p:cBhvr>
                                        <p:cTn id="30" dur="1000"/>
                                        <p:tgtEl>
                                          <p:spTgt spid="104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09"/>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1039"/>
                                        </p:tgtEl>
                                        <p:attrNameLst>
                                          <p:attrName>style.visibility</p:attrName>
                                        </p:attrNameLst>
                                      </p:cBhvr>
                                      <p:to>
                                        <p:strVal val="visible"/>
                                      </p:to>
                                    </p:set>
                                    <p:animEffect transition="in" filter="fade">
                                      <p:cBhvr>
                                        <p:cTn id="37" dur="1000"/>
                                        <p:tgtEl>
                                          <p:spTgt spid="1039"/>
                                        </p:tgtEl>
                                      </p:cBhvr>
                                    </p:animEffect>
                                  </p:childTnLst>
                                </p:cTn>
                              </p:par>
                              <p:par>
                                <p:cTn id="38" presetID="1" presetClass="entr" presetSubtype="0" fill="hold" nodeType="withEffect">
                                  <p:stCondLst>
                                    <p:cond delay="0"/>
                                  </p:stCondLst>
                                  <p:childTnLst>
                                    <p:set>
                                      <p:cBhvr>
                                        <p:cTn id="39" dur="1" fill="hold">
                                          <p:stCondLst>
                                            <p:cond delay="0"/>
                                          </p:stCondLst>
                                        </p:cTn>
                                        <p:tgtEl>
                                          <p:spTgt spid="1010">
                                            <p:txEl>
                                              <p:pRg st="0" end="0"/>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010">
                                            <p:txEl>
                                              <p:pRg st="1" end="1"/>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010">
                                            <p:txEl>
                                              <p:pRg st="2" end="2"/>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010">
                                            <p:txEl>
                                              <p:pRg st="3" end="3"/>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5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Key Properties</a:t>
            </a:r>
            <a:endParaRPr/>
          </a:p>
        </p:txBody>
      </p:sp>
      <p:sp>
        <p:nvSpPr>
          <p:cNvPr id="1048" name="Google Shape;1048;p54"/>
          <p:cNvSpPr txBox="1">
            <a:spLocks noGrp="1"/>
          </p:cNvSpPr>
          <p:nvPr>
            <p:ph type="body" idx="1"/>
          </p:nvPr>
        </p:nvSpPr>
        <p:spPr>
          <a:xfrm>
            <a:off x="203953" y="1669223"/>
            <a:ext cx="4177145" cy="1318503"/>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1900" dirty="0"/>
              <a:t>Once a node is marked known, its shortest path is known. Can reconstruct path by following back-pointers (in PN map)</a:t>
            </a:r>
            <a:endParaRPr sz="1900" dirty="0"/>
          </a:p>
        </p:txBody>
      </p:sp>
      <p:sp>
        <p:nvSpPr>
          <p:cNvPr id="1049" name="Google Shape;1049;p54"/>
          <p:cNvSpPr txBox="1"/>
          <p:nvPr/>
        </p:nvSpPr>
        <p:spPr>
          <a:xfrm>
            <a:off x="4279042" y="1703916"/>
            <a:ext cx="7629234" cy="4140725"/>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dijkstraShortestPath</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a:t>
            </a:r>
            <a:r>
              <a:rPr lang="en-US" sz="1600" b="0" dirty="0">
                <a:solidFill>
                  <a:schemeClr val="dk1"/>
                </a:solidFill>
                <a:latin typeface="Consolas"/>
                <a:ea typeface="Consolas"/>
                <a:cs typeface="Consolas"/>
                <a:sym typeface="Consolas"/>
              </a:rPr>
              <a:t> graph, </a:t>
            </a:r>
            <a:r>
              <a:rPr lang="en-US" sz="1600" b="0" dirty="0">
                <a:solidFill>
                  <a:schemeClr val="accent3"/>
                </a:solidFill>
                <a:latin typeface="Consolas"/>
                <a:ea typeface="Consolas"/>
                <a:cs typeface="Consolas"/>
                <a:sym typeface="Consolas"/>
              </a:rPr>
              <a:t>V </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 known; </a:t>
            </a:r>
            <a:r>
              <a:rPr lang="en-US" sz="1600" b="0" dirty="0">
                <a:solidFill>
                  <a:schemeClr val="accent3"/>
                </a:solidFill>
                <a:latin typeface="Consolas"/>
                <a:ea typeface="Consolas"/>
                <a:cs typeface="Consolas"/>
                <a:sym typeface="Consolas"/>
              </a:rPr>
              <a:t>Map</a:t>
            </a:r>
            <a:r>
              <a:rPr lang="en-US" sz="1600" b="0" dirty="0">
                <a:solidFill>
                  <a:schemeClr val="dk1"/>
                </a:solidFill>
                <a:latin typeface="Consolas"/>
                <a:ea typeface="Consolas"/>
                <a:cs typeface="Consolas"/>
                <a:sym typeface="Consolas"/>
              </a:rPr>
              <a:t> PN, SD;</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initialize SD with all nodes mapped to ∞, except start to 0</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(there are unknown nodes):</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let u be the closest unknown node</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each edge (</a:t>
            </a:r>
            <a:r>
              <a:rPr lang="en-US" sz="1600" b="0" dirty="0" err="1">
                <a:solidFill>
                  <a:schemeClr val="dk1"/>
                </a:solidFill>
                <a:latin typeface="Consolas"/>
                <a:ea typeface="Consolas"/>
                <a:cs typeface="Consolas"/>
                <a:sym typeface="Consolas"/>
              </a:rPr>
              <a:t>u,v</a:t>
            </a:r>
            <a:r>
              <a:rPr lang="en-US" sz="1600" b="0" dirty="0">
                <a:solidFill>
                  <a:schemeClr val="dk1"/>
                </a:solidFill>
                <a:latin typeface="Consolas"/>
                <a:ea typeface="Consolas"/>
                <a:cs typeface="Consolas"/>
                <a:sym typeface="Consolas"/>
              </a:rPr>
              <a:t>) to unknown v with weight w:</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(v)      </a:t>
            </a:r>
            <a:r>
              <a:rPr lang="en-US" sz="1600" b="0" dirty="0">
                <a:solidFill>
                  <a:srgbClr val="6EA0C0"/>
                </a:solidFill>
                <a:latin typeface="Consolas"/>
                <a:ea typeface="Consolas"/>
                <a:cs typeface="Consolas"/>
                <a:sym typeface="Consolas"/>
              </a:rPr>
              <a:t>// previous best path to v</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(u) + w  </a:t>
            </a:r>
            <a:r>
              <a:rPr lang="en-US" sz="1600" b="0" dirty="0">
                <a:solidFill>
                  <a:srgbClr val="6EA0C0"/>
                </a:solidFill>
                <a:latin typeface="Consolas"/>
                <a:ea typeface="Consolas"/>
                <a:cs typeface="Consolas"/>
                <a:sym typeface="Consolas"/>
              </a:rPr>
              <a:t>// what if we went through 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&lt;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u)</a:t>
            </a:r>
            <a:br>
              <a:rPr lang="en-US" sz="1600" b="0" dirty="0">
                <a:solidFill>
                  <a:schemeClr val="dk1"/>
                </a:solidFill>
                <a:latin typeface="Consolas"/>
                <a:ea typeface="Consolas"/>
                <a:cs typeface="Consolas"/>
                <a:sym typeface="Consolas"/>
              </a:rPr>
            </a:br>
            <a:endParaRPr sz="1600" b="0" dirty="0">
              <a:solidFill>
                <a:schemeClr val="dk1"/>
              </a:solidFill>
              <a:latin typeface="Consolas"/>
              <a:ea typeface="Consolas"/>
              <a:cs typeface="Consolas"/>
              <a:sym typeface="Consolas"/>
            </a:endParaRPr>
          </a:p>
        </p:txBody>
      </p:sp>
      <p:sp>
        <p:nvSpPr>
          <p:cNvPr id="1050" name="Google Shape;1050;p54"/>
          <p:cNvSpPr txBox="1"/>
          <p:nvPr/>
        </p:nvSpPr>
        <p:spPr>
          <a:xfrm>
            <a:off x="0" y="2777097"/>
            <a:ext cx="4279200" cy="1994362"/>
          </a:xfrm>
          <a:prstGeom prst="rect">
            <a:avLst/>
          </a:prstGeom>
          <a:noFill/>
          <a:ln>
            <a:noFill/>
          </a:ln>
        </p:spPr>
        <p:txBody>
          <a:bodyPr spcFirstLastPara="1" wrap="square" lIns="91425" tIns="91425" rIns="91425" bIns="91425" anchor="t" anchorCtr="0">
            <a:spAutoFit/>
          </a:bodyPr>
          <a:lstStyle/>
          <a:p>
            <a:pPr marL="91440" lvl="0" indent="-120650" algn="l" rtl="0">
              <a:lnSpc>
                <a:spcPct val="90000"/>
              </a:lnSpc>
              <a:spcBef>
                <a:spcPts val="1400"/>
              </a:spcBef>
              <a:spcAft>
                <a:spcPts val="0"/>
              </a:spcAft>
              <a:buClr>
                <a:schemeClr val="accent1"/>
              </a:buClr>
              <a:buSzPts val="1900"/>
              <a:buFont typeface="Quattrocento Sans"/>
              <a:buChar char=" "/>
            </a:pPr>
            <a:r>
              <a:rPr lang="en-US" sz="1900" dirty="0">
                <a:solidFill>
                  <a:schemeClr val="dk1"/>
                </a:solidFill>
                <a:latin typeface="Quattrocento Sans"/>
                <a:ea typeface="Quattrocento Sans"/>
                <a:cs typeface="Quattrocento Sans"/>
                <a:sym typeface="Quattrocento Sans"/>
              </a:rPr>
              <a:t>While a node is not yet visited/known, another shorter path might be found. We call this update </a:t>
            </a:r>
            <a:r>
              <a:rPr lang="en-US" sz="1900" b="1" dirty="0">
                <a:solidFill>
                  <a:schemeClr val="accent3"/>
                </a:solidFill>
                <a:latin typeface="Quattrocento Sans"/>
                <a:ea typeface="Quattrocento Sans"/>
                <a:cs typeface="Quattrocento Sans"/>
                <a:sym typeface="Quattrocento Sans"/>
              </a:rPr>
              <a:t>relaxing</a:t>
            </a:r>
            <a:r>
              <a:rPr lang="en-US" sz="1900" dirty="0">
                <a:solidFill>
                  <a:schemeClr val="dk1"/>
                </a:solidFill>
                <a:latin typeface="Quattrocento Sans"/>
                <a:ea typeface="Quattrocento Sans"/>
                <a:cs typeface="Quattrocento Sans"/>
                <a:sym typeface="Quattrocento Sans"/>
              </a:rPr>
              <a:t> the distance because it only ever shortens the current best path</a:t>
            </a:r>
            <a:br>
              <a:rPr lang="en-US" sz="1900" dirty="0">
                <a:solidFill>
                  <a:schemeClr val="dk1"/>
                </a:solidFill>
                <a:latin typeface="Quattrocento Sans"/>
                <a:ea typeface="Quattrocento Sans"/>
                <a:cs typeface="Quattrocento Sans"/>
                <a:sym typeface="Quattrocento Sans"/>
              </a:rPr>
            </a:br>
            <a:endParaRPr sz="1900" dirty="0">
              <a:latin typeface="Quattrocento Sans"/>
              <a:ea typeface="Quattrocento Sans"/>
              <a:cs typeface="Quattrocento Sans"/>
              <a:sym typeface="Quattrocento Sans"/>
            </a:endParaRPr>
          </a:p>
        </p:txBody>
      </p:sp>
      <p:sp>
        <p:nvSpPr>
          <p:cNvPr id="1051" name="Google Shape;1051;p54"/>
          <p:cNvSpPr txBox="1"/>
          <p:nvPr/>
        </p:nvSpPr>
        <p:spPr>
          <a:xfrm>
            <a:off x="0" y="4312032"/>
            <a:ext cx="4177144" cy="1442416"/>
          </a:xfrm>
          <a:prstGeom prst="rect">
            <a:avLst/>
          </a:prstGeom>
          <a:noFill/>
          <a:ln>
            <a:noFill/>
          </a:ln>
        </p:spPr>
        <p:txBody>
          <a:bodyPr spcFirstLastPara="1" wrap="square" lIns="91425" tIns="91425" rIns="91425" bIns="91425" anchor="t" anchorCtr="0">
            <a:spAutoFit/>
          </a:bodyPr>
          <a:lstStyle/>
          <a:p>
            <a:pPr marL="91440" lvl="0" indent="-120650" algn="l" rtl="0">
              <a:lnSpc>
                <a:spcPct val="90000"/>
              </a:lnSpc>
              <a:spcBef>
                <a:spcPts val="1600"/>
              </a:spcBef>
              <a:spcAft>
                <a:spcPts val="0"/>
              </a:spcAft>
              <a:buClr>
                <a:schemeClr val="accent1"/>
              </a:buClr>
              <a:buSzPts val="1900"/>
              <a:buFont typeface="Quattrocento Sans"/>
              <a:buChar char=" "/>
            </a:pPr>
            <a:r>
              <a:rPr lang="en-US" sz="1900" dirty="0">
                <a:solidFill>
                  <a:schemeClr val="dk1"/>
                </a:solidFill>
                <a:latin typeface="Quattrocento Sans"/>
                <a:ea typeface="Quattrocento Sans"/>
                <a:cs typeface="Quattrocento Sans"/>
                <a:sym typeface="Quattrocento Sans"/>
              </a:rPr>
              <a:t>Being greedy and visiting the closest node first, means that no shorter path will be found later once a node is marked known</a:t>
            </a:r>
            <a:endParaRPr sz="1900" dirty="0">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0"/>
                                        </p:tgtEl>
                                        <p:attrNameLst>
                                          <p:attrName>style.visibility</p:attrName>
                                        </p:attrNameLst>
                                      </p:cBhvr>
                                      <p:to>
                                        <p:strVal val="visible"/>
                                      </p:to>
                                    </p:set>
                                    <p:animEffect transition="in" filter="fade">
                                      <p:cBhvr>
                                        <p:cTn id="7" dur="1000"/>
                                        <p:tgtEl>
                                          <p:spTgt spid="1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1"/>
                                        </p:tgtEl>
                                        <p:attrNameLst>
                                          <p:attrName>style.visibility</p:attrName>
                                        </p:attrNameLst>
                                      </p:cBhvr>
                                      <p:to>
                                        <p:strVal val="visible"/>
                                      </p:to>
                                    </p:set>
                                    <p:animEffect transition="in" filter="fade">
                                      <p:cBhvr>
                                        <p:cTn id="12" dur="1000"/>
                                        <p:tgtEl>
                                          <p:spTgt spid="1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Dijkstra’s Algorithm: Runtime</a:t>
            </a:r>
            <a:endParaRPr dirty="0"/>
          </a:p>
        </p:txBody>
      </p:sp>
      <p:sp>
        <p:nvSpPr>
          <p:cNvPr id="504" name="Google Shape;504;p33"/>
          <p:cNvSpPr txBox="1"/>
          <p:nvPr/>
        </p:nvSpPr>
        <p:spPr>
          <a:xfrm>
            <a:off x="4279042" y="1322916"/>
            <a:ext cx="7629300" cy="41406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dijkstraShortestPath</a:t>
            </a:r>
            <a:r>
              <a:rPr lang="en-US" sz="1600" b="0" dirty="0">
                <a:solidFill>
                  <a:schemeClr val="dk1"/>
                </a:solidFill>
                <a:latin typeface="Consolas"/>
                <a:ea typeface="Consolas"/>
                <a:cs typeface="Consolas"/>
                <a:sym typeface="Consolas"/>
              </a:rPr>
              <a:t>(</a:t>
            </a:r>
            <a:r>
              <a:rPr lang="en-US" sz="1600" b="1" dirty="0">
                <a:solidFill>
                  <a:srgbClr val="4B2A85"/>
                </a:solidFill>
                <a:latin typeface="Consolas"/>
                <a:ea typeface="Consolas"/>
                <a:cs typeface="Consolas"/>
                <a:sym typeface="Consolas"/>
              </a:rPr>
              <a:t>G</a:t>
            </a:r>
            <a:r>
              <a:rPr lang="en-US" sz="1600" b="0" dirty="0">
                <a:solidFill>
                  <a:schemeClr val="dk1"/>
                </a:solidFill>
                <a:latin typeface="Consolas"/>
                <a:ea typeface="Consolas"/>
                <a:cs typeface="Consolas"/>
                <a:sym typeface="Consolas"/>
              </a:rPr>
              <a:t> graph, </a:t>
            </a:r>
            <a:r>
              <a:rPr lang="en-US" sz="1600" b="1" dirty="0">
                <a:solidFill>
                  <a:srgbClr val="4B2A85"/>
                </a:solidFill>
                <a:latin typeface="Consolas"/>
                <a:ea typeface="Consolas"/>
                <a:cs typeface="Consolas"/>
                <a:sym typeface="Consolas"/>
              </a:rPr>
              <a:t>V </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1" dirty="0">
                <a:solidFill>
                  <a:srgbClr val="4B2A85"/>
                </a:solidFill>
                <a:latin typeface="Consolas"/>
                <a:ea typeface="Consolas"/>
                <a:cs typeface="Consolas"/>
                <a:sym typeface="Consolas"/>
              </a:rPr>
              <a:t>Set </a:t>
            </a:r>
            <a:r>
              <a:rPr lang="en-US" sz="1600" b="0" dirty="0">
                <a:solidFill>
                  <a:schemeClr val="dk1"/>
                </a:solidFill>
                <a:latin typeface="Consolas"/>
                <a:ea typeface="Consolas"/>
                <a:cs typeface="Consolas"/>
                <a:sym typeface="Consolas"/>
              </a:rPr>
              <a:t>known; </a:t>
            </a:r>
            <a:r>
              <a:rPr lang="en-US" sz="1600" b="1" dirty="0">
                <a:solidFill>
                  <a:srgbClr val="4B2A85"/>
                </a:solidFill>
                <a:latin typeface="Consolas"/>
                <a:ea typeface="Consolas"/>
                <a:cs typeface="Consolas"/>
                <a:sym typeface="Consolas"/>
              </a:rPr>
              <a:t>Map </a:t>
            </a:r>
            <a:r>
              <a:rPr lang="en-US" sz="1600" b="0" dirty="0">
                <a:solidFill>
                  <a:schemeClr val="dk1"/>
                </a:solidFill>
                <a:latin typeface="Consolas"/>
                <a:ea typeface="Consolas"/>
                <a:cs typeface="Consolas"/>
                <a:sym typeface="Consolas"/>
              </a:rPr>
              <a:t>PN, SD;</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initialize SD with all nodes mapped to ∞, except start to 0</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(there are unknown nodes):</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let u be the closest unknown node</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each edge (</a:t>
            </a:r>
            <a:r>
              <a:rPr lang="en-US" sz="1600" b="0" dirty="0" err="1">
                <a:solidFill>
                  <a:schemeClr val="dk1"/>
                </a:solidFill>
                <a:latin typeface="Consolas"/>
                <a:ea typeface="Consolas"/>
                <a:cs typeface="Consolas"/>
                <a:sym typeface="Consolas"/>
              </a:rPr>
              <a:t>u,v</a:t>
            </a:r>
            <a:r>
              <a:rPr lang="en-US" sz="1600" b="0" dirty="0">
                <a:solidFill>
                  <a:schemeClr val="dk1"/>
                </a:solidFill>
                <a:latin typeface="Consolas"/>
                <a:ea typeface="Consolas"/>
                <a:cs typeface="Consolas"/>
                <a:sym typeface="Consolas"/>
              </a:rPr>
              <a:t>) to unknown v with weight w:</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(v)      </a:t>
            </a:r>
            <a:r>
              <a:rPr lang="en-US" sz="1600" b="0" dirty="0">
                <a:solidFill>
                  <a:srgbClr val="6EA0C0"/>
                </a:solidFill>
                <a:latin typeface="Consolas"/>
                <a:ea typeface="Consolas"/>
                <a:cs typeface="Consolas"/>
                <a:sym typeface="Consolas"/>
              </a:rPr>
              <a:t>// previous best path to v</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(u) + w  </a:t>
            </a:r>
            <a:r>
              <a:rPr lang="en-US" sz="1600" b="0" dirty="0">
                <a:solidFill>
                  <a:srgbClr val="6EA0C0"/>
                </a:solidFill>
                <a:latin typeface="Consolas"/>
                <a:ea typeface="Consolas"/>
                <a:cs typeface="Consolas"/>
                <a:sym typeface="Consolas"/>
              </a:rPr>
              <a:t>// what if we went through 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&lt;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u)</a:t>
            </a: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dirty="0">
                <a:solidFill>
                  <a:schemeClr val="dk1"/>
                </a:solidFill>
                <a:latin typeface="Consolas"/>
                <a:ea typeface="Consolas"/>
                <a:cs typeface="Consolas"/>
                <a:sym typeface="Consolas"/>
              </a:rPr>
              <a:t>        update distance in list of unknown nodes</a:t>
            </a:r>
            <a:br>
              <a:rPr lang="en-US" sz="1600" b="0" dirty="0">
                <a:solidFill>
                  <a:schemeClr val="dk1"/>
                </a:solidFill>
                <a:latin typeface="Consolas"/>
                <a:ea typeface="Consolas"/>
                <a:cs typeface="Consolas"/>
                <a:sym typeface="Consolas"/>
              </a:rPr>
            </a:br>
            <a:endParaRPr sz="1600" b="0" dirty="0">
              <a:solidFill>
                <a:schemeClr val="dk1"/>
              </a:solidFill>
              <a:latin typeface="Consolas"/>
              <a:ea typeface="Consolas"/>
              <a:cs typeface="Consolas"/>
              <a:sym typeface="Consolas"/>
            </a:endParaRPr>
          </a:p>
        </p:txBody>
      </p:sp>
      <p:sp>
        <p:nvSpPr>
          <p:cNvPr id="505" name="Google Shape;505;p33"/>
          <p:cNvSpPr/>
          <p:nvPr/>
        </p:nvSpPr>
        <p:spPr>
          <a:xfrm>
            <a:off x="3227300" y="1478125"/>
            <a:ext cx="831000" cy="422700"/>
          </a:xfrm>
          <a:prstGeom prst="wedgeRectCallout">
            <a:avLst>
              <a:gd name="adj1" fmla="val 110806"/>
              <a:gd name="adj2" fmla="val 10069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O(V)</a:t>
            </a:r>
            <a:endParaRPr dirty="0"/>
          </a:p>
        </p:txBody>
      </p:sp>
      <p:sp>
        <p:nvSpPr>
          <p:cNvPr id="506" name="Google Shape;506;p33"/>
          <p:cNvSpPr/>
          <p:nvPr/>
        </p:nvSpPr>
        <p:spPr>
          <a:xfrm>
            <a:off x="3227350" y="2071750"/>
            <a:ext cx="831000" cy="422700"/>
          </a:xfrm>
          <a:prstGeom prst="wedgeRectCallout">
            <a:avLst>
              <a:gd name="adj1" fmla="val 107265"/>
              <a:gd name="adj2" fmla="val 9950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O(V)</a:t>
            </a:r>
            <a:endParaRPr dirty="0"/>
          </a:p>
        </p:txBody>
      </p:sp>
      <p:sp>
        <p:nvSpPr>
          <p:cNvPr id="507" name="Google Shape;507;p33"/>
          <p:cNvSpPr/>
          <p:nvPr/>
        </p:nvSpPr>
        <p:spPr>
          <a:xfrm>
            <a:off x="575240" y="2589725"/>
            <a:ext cx="2765436" cy="864710"/>
          </a:xfrm>
          <a:prstGeom prst="wedgeRectCallout">
            <a:avLst>
              <a:gd name="adj1" fmla="val 102272"/>
              <a:gd name="adj2" fmla="val 36544"/>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O(log V) using binary min-heap implementation of a priority queue</a:t>
            </a:r>
            <a:endParaRPr dirty="0"/>
          </a:p>
        </p:txBody>
      </p:sp>
      <p:sp>
        <p:nvSpPr>
          <p:cNvPr id="508" name="Google Shape;508;p33"/>
          <p:cNvSpPr/>
          <p:nvPr/>
        </p:nvSpPr>
        <p:spPr>
          <a:xfrm>
            <a:off x="2686950" y="3811425"/>
            <a:ext cx="1008900" cy="422700"/>
          </a:xfrm>
          <a:prstGeom prst="wedgeRectCallout">
            <a:avLst>
              <a:gd name="adj1" fmla="val 156401"/>
              <a:gd name="adj2" fmla="val -11738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O(E) </a:t>
            </a:r>
            <a:endParaRPr dirty="0"/>
          </a:p>
        </p:txBody>
      </p:sp>
      <p:sp>
        <p:nvSpPr>
          <p:cNvPr id="509" name="Google Shape;509;p33"/>
          <p:cNvSpPr/>
          <p:nvPr/>
        </p:nvSpPr>
        <p:spPr>
          <a:xfrm>
            <a:off x="1863175" y="4405050"/>
            <a:ext cx="2124300" cy="320700"/>
          </a:xfrm>
          <a:prstGeom prst="wedgeRectCallout">
            <a:avLst>
              <a:gd name="adj1" fmla="val 108150"/>
              <a:gd name="adj2" fmla="val 220681"/>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O(log V)  </a:t>
            </a:r>
            <a:endParaRPr dirty="0"/>
          </a:p>
        </p:txBody>
      </p:sp>
      <p:sp>
        <p:nvSpPr>
          <p:cNvPr id="510" name="Google Shape;510;p33"/>
          <p:cNvSpPr txBox="1"/>
          <p:nvPr/>
        </p:nvSpPr>
        <p:spPr>
          <a:xfrm>
            <a:off x="645017" y="5220608"/>
            <a:ext cx="3488242" cy="1415742"/>
          </a:xfrm>
          <a:prstGeom prst="rect">
            <a:avLst/>
          </a:prstGeom>
          <a:solidFill>
            <a:srgbClr val="E6DAFF"/>
          </a:solidFill>
          <a:ln w="19050" cap="flat" cmpd="sng">
            <a:solidFill>
              <a:srgbClr val="4B2A85"/>
            </a:solidFill>
            <a:prstDash val="solid"/>
            <a:round/>
            <a:headEnd type="none" w="sm" len="sm"/>
            <a:tailEnd type="none" w="sm" len="sm"/>
          </a:ln>
        </p:spPr>
        <p:txBody>
          <a:bodyPr spcFirstLastPara="1" wrap="square" lIns="91425" tIns="91425" rIns="91425" bIns="91425" anchor="t" anchorCtr="0">
            <a:spAutoFit/>
          </a:bodyPr>
          <a:lstStyle/>
          <a:p>
            <a:pPr lvl="0"/>
            <a:r>
              <a:rPr lang="en-US" sz="2000" dirty="0">
                <a:latin typeface="Quattrocento Sans"/>
                <a:ea typeface="Quattrocento Sans"/>
                <a:cs typeface="Quattrocento Sans"/>
                <a:sym typeface="Quattrocento Sans"/>
              </a:rPr>
              <a:t>Initialization: O(</a:t>
            </a:r>
            <a:r>
              <a:rPr lang="en-US" sz="2000" dirty="0">
                <a:latin typeface="Georgia"/>
                <a:ea typeface="Georgia"/>
                <a:cs typeface="Georgia"/>
                <a:sym typeface="Georgia"/>
              </a:rPr>
              <a:t>V</a:t>
            </a:r>
            <a:r>
              <a:rPr lang="en-US" sz="2000" dirty="0">
                <a:latin typeface="Quattrocento Sans"/>
                <a:ea typeface="Quattrocento Sans"/>
                <a:cs typeface="Quattrocento Sans"/>
                <a:sym typeface="Quattrocento Sans"/>
              </a:rPr>
              <a:t>)</a:t>
            </a:r>
          </a:p>
          <a:p>
            <a:pPr lvl="0"/>
            <a:r>
              <a:rPr lang="en-US" sz="2000" dirty="0">
                <a:latin typeface="Quattrocento Sans"/>
                <a:ea typeface="Quattrocento Sans"/>
                <a:cs typeface="Quattrocento Sans"/>
                <a:sym typeface="Quattrocento Sans"/>
              </a:rPr>
              <a:t>Extracting nodes: O(V log V)</a:t>
            </a:r>
          </a:p>
          <a:p>
            <a:pPr lvl="0"/>
            <a:r>
              <a:rPr lang="en-US" sz="2000" dirty="0">
                <a:latin typeface="Quattrocento Sans"/>
                <a:ea typeface="Quattrocento Sans"/>
                <a:cs typeface="Quattrocento Sans"/>
                <a:sym typeface="Quattrocento Sans"/>
              </a:rPr>
              <a:t>Edge relaxations: O(E log V)</a:t>
            </a:r>
          </a:p>
          <a:p>
            <a:r>
              <a:rPr lang="en-US" sz="2000" dirty="0">
                <a:latin typeface="Quattrocento Sans"/>
                <a:ea typeface="Quattrocento Sans"/>
                <a:cs typeface="Quattrocento Sans"/>
                <a:sym typeface="Quattrocento Sans"/>
              </a:rPr>
              <a:t>Total runtime: O((V+E) log V)</a:t>
            </a:r>
            <a:endParaRPr sz="2000" dirty="0">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sp>
        <p:nvSpPr>
          <p:cNvPr id="518" name="Google Shape;518;p34"/>
          <p:cNvSpPr txBox="1">
            <a:spLocks noGrp="1"/>
          </p:cNvSpPr>
          <p:nvPr>
            <p:ph type="sldNum" idx="12"/>
          </p:nvPr>
        </p:nvSpPr>
        <p:spPr>
          <a:xfrm>
            <a:off x="6400800" y="4869657"/>
            <a:ext cx="457200" cy="27384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13</a:t>
            </a:fld>
            <a:endParaRPr sz="675" b="1" i="0" u="none" strike="noStrike" cap="none">
              <a:solidFill>
                <a:srgbClr val="4B2A85"/>
              </a:solidFill>
              <a:latin typeface="Calibri"/>
              <a:ea typeface="Calibri"/>
              <a:cs typeface="Calibri"/>
              <a:sym typeface="Calibri"/>
            </a:endParaRPr>
          </a:p>
        </p:txBody>
      </p:sp>
      <p:graphicFrame>
        <p:nvGraphicFramePr>
          <p:cNvPr id="519" name="Google Shape;519;p34"/>
          <p:cNvGraphicFramePr/>
          <p:nvPr>
            <p:extLst>
              <p:ext uri="{D42A27DB-BD31-4B8C-83A1-F6EECF244321}">
                <p14:modId xmlns:p14="http://schemas.microsoft.com/office/powerpoint/2010/main" val="593704971"/>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Quattrocento Sans"/>
                          <a:ea typeface="Quattrocento Sans"/>
                          <a:cs typeface="Quattrocento Sans"/>
                          <a:sym typeface="Quattrocento Sans"/>
                        </a:rPr>
                        <a:t>/</a:t>
                      </a:r>
                      <a:endParaRPr lang="en-US"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F</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G</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H</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grpSp>
        <p:nvGrpSpPr>
          <p:cNvPr id="520" name="Google Shape;520;p34"/>
          <p:cNvGrpSpPr/>
          <p:nvPr/>
        </p:nvGrpSpPr>
        <p:grpSpPr>
          <a:xfrm>
            <a:off x="1751501" y="1368475"/>
            <a:ext cx="4726715" cy="2331624"/>
            <a:chOff x="-2863816" y="1556555"/>
            <a:chExt cx="3545036" cy="1748718"/>
          </a:xfrm>
        </p:grpSpPr>
        <p:sp>
          <p:nvSpPr>
            <p:cNvPr id="521" name="Google Shape;521;p34"/>
            <p:cNvSpPr/>
            <p:nvPr/>
          </p:nvSpPr>
          <p:spPr>
            <a:xfrm>
              <a:off x="-2576330" y="1806476"/>
              <a:ext cx="285750" cy="28575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522" name="Google Shape;522;p34"/>
            <p:cNvSpPr/>
            <p:nvPr/>
          </p:nvSpPr>
          <p:spPr>
            <a:xfrm>
              <a:off x="-1319030" y="17493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523" name="Google Shape;523;p34"/>
            <p:cNvSpPr/>
            <p:nvPr/>
          </p:nvSpPr>
          <p:spPr>
            <a:xfrm>
              <a:off x="-2690630" y="27208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524" name="Google Shape;524;p34"/>
            <p:cNvSpPr/>
            <p:nvPr/>
          </p:nvSpPr>
          <p:spPr>
            <a:xfrm>
              <a:off x="-1490480" y="25494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525" name="Google Shape;525;p34"/>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526" name="Google Shape;526;p34"/>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527" name="Google Shape;527;p34"/>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528" name="Google Shape;528;p34"/>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529" name="Google Shape;529;p34"/>
            <p:cNvCxnSpPr>
              <a:stCxn id="521" idx="6"/>
              <a:endCxn id="524" idx="1"/>
            </p:cNvCxnSpPr>
            <p:nvPr/>
          </p:nvCxnSpPr>
          <p:spPr>
            <a:xfrm>
              <a:off x="-2290580" y="1949351"/>
              <a:ext cx="841800" cy="642000"/>
            </a:xfrm>
            <a:prstGeom prst="curvedConnector2">
              <a:avLst/>
            </a:prstGeom>
            <a:noFill/>
            <a:ln w="9525" cap="flat" cmpd="sng">
              <a:solidFill>
                <a:schemeClr val="dk1"/>
              </a:solidFill>
              <a:prstDash val="solid"/>
              <a:round/>
              <a:headEnd type="none" w="med" len="med"/>
              <a:tailEnd type="triangle" w="med" len="med"/>
            </a:ln>
          </p:spPr>
        </p:cxnSp>
        <p:cxnSp>
          <p:nvCxnSpPr>
            <p:cNvPr id="530" name="Google Shape;530;p34"/>
            <p:cNvCxnSpPr>
              <a:stCxn id="524" idx="2"/>
              <a:endCxn id="521"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531" name="Google Shape;531;p34"/>
            <p:cNvCxnSpPr>
              <a:stCxn id="528" idx="2"/>
              <a:endCxn id="527"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2" name="Google Shape;532;p34"/>
            <p:cNvCxnSpPr>
              <a:stCxn id="527" idx="6"/>
              <a:endCxn id="528"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3" name="Google Shape;533;p34"/>
            <p:cNvCxnSpPr>
              <a:stCxn id="521" idx="3"/>
              <a:endCxn id="523" idx="0"/>
            </p:cNvCxnSpPr>
            <p:nvPr/>
          </p:nvCxnSpPr>
          <p:spPr>
            <a:xfrm flipH="1">
              <a:off x="-2547683" y="2050379"/>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534" name="Google Shape;534;p34"/>
            <p:cNvCxnSpPr>
              <a:stCxn id="523" idx="6"/>
              <a:endCxn id="524"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535" name="Google Shape;535;p34"/>
            <p:cNvCxnSpPr>
              <a:stCxn id="521" idx="7"/>
              <a:endCxn id="522" idx="2"/>
            </p:cNvCxnSpPr>
            <p:nvPr/>
          </p:nvCxnSpPr>
          <p:spPr>
            <a:xfrm>
              <a:off x="-2332427" y="1848323"/>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536" name="Google Shape;536;p34"/>
            <p:cNvCxnSpPr>
              <a:stCxn id="522" idx="6"/>
              <a:endCxn id="525"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537" name="Google Shape;537;p34"/>
            <p:cNvCxnSpPr>
              <a:stCxn id="525" idx="6"/>
              <a:endCxn id="526"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538" name="Google Shape;538;p34"/>
            <p:cNvCxnSpPr>
              <a:stCxn id="528" idx="1"/>
              <a:endCxn id="525"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539" name="Google Shape;539;p34"/>
            <p:cNvCxnSpPr>
              <a:stCxn id="526" idx="4"/>
              <a:endCxn id="528"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540" name="Google Shape;540;p34"/>
            <p:cNvCxnSpPr>
              <a:stCxn id="522" idx="5"/>
              <a:endCxn id="527"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541" name="Google Shape;541;p34"/>
            <p:cNvCxnSpPr>
              <a:stCxn id="522" idx="4"/>
              <a:endCxn id="524"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542" name="Google Shape;542;p34"/>
            <p:cNvCxnSpPr>
              <a:stCxn id="524" idx="5"/>
              <a:endCxn id="527"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543" name="Google Shape;543;p34"/>
            <p:cNvCxnSpPr>
              <a:stCxn id="527" idx="3"/>
              <a:endCxn id="523"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544" name="Google Shape;544;p34"/>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5" name="Google Shape;545;p34"/>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6" name="Google Shape;546;p34"/>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547" name="Google Shape;547;p34"/>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48" name="Google Shape;548;p34"/>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549" name="Google Shape;549;p34"/>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0" name="Google Shape;550;p34"/>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551" name="Google Shape;551;p34"/>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2" name="Google Shape;552;p34"/>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553" name="Google Shape;553;p34"/>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554" name="Google Shape;554;p34"/>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5" name="Google Shape;555;p34"/>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556" name="Google Shape;556;p34"/>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7" name="Google Shape;557;p34"/>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558" name="Google Shape;558;p34"/>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559" name="Google Shape;559;p34"/>
            <p:cNvSpPr txBox="1"/>
            <p:nvPr/>
          </p:nvSpPr>
          <p:spPr>
            <a:xfrm>
              <a:off x="-1417640" y="1556555"/>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0" name="Google Shape;560;p34"/>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1" name="Google Shape;561;p34"/>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2" name="Google Shape;562;p34"/>
            <p:cNvSpPr txBox="1"/>
            <p:nvPr/>
          </p:nvSpPr>
          <p:spPr>
            <a:xfrm>
              <a:off x="-1531640" y="226965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3" name="Google Shape;563;p34"/>
            <p:cNvSpPr txBox="1"/>
            <p:nvPr/>
          </p:nvSpPr>
          <p:spPr>
            <a:xfrm>
              <a:off x="-2863816" y="2543734"/>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4" name="Google Shape;564;p34"/>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5" name="Google Shape;565;p34"/>
            <p:cNvSpPr txBox="1"/>
            <p:nvPr/>
          </p:nvSpPr>
          <p:spPr>
            <a:xfrm>
              <a:off x="-865204" y="256204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6" name="Google Shape;566;p34"/>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567" name="Google Shape;567;p34"/>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68" name="Google Shape;568;p34"/>
          <p:cNvSpPr txBox="1"/>
          <p:nvPr/>
        </p:nvSpPr>
        <p:spPr>
          <a:xfrm>
            <a:off x="1472700" y="4883675"/>
            <a:ext cx="4002900" cy="6771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DA3E81DB-0E8D-6EE4-A16E-252310E57C72}"/>
              </a:ext>
            </a:extLst>
          </p:cNvPr>
          <p:cNvSpPr txBox="1"/>
          <p:nvPr/>
        </p:nvSpPr>
        <p:spPr>
          <a:xfrm>
            <a:off x="1231686" y="5890385"/>
            <a:ext cx="4525392"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Start from the source node A </a:t>
            </a:r>
            <a:endParaRPr lang="en-SE" sz="1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35"/>
          <p:cNvSpPr/>
          <p:nvPr/>
        </p:nvSpPr>
        <p:spPr>
          <a:xfrm>
            <a:off x="1954045" y="1419970"/>
            <a:ext cx="1129623" cy="1138404"/>
          </a:xfrm>
          <a:custGeom>
            <a:avLst/>
            <a:gdLst/>
            <a:ahLst/>
            <a:cxnLst/>
            <a:rect l="l" t="t" r="r" b="b"/>
            <a:pathLst>
              <a:path w="1129623" h="1138404" extrusionOk="0">
                <a:moveTo>
                  <a:pt x="623785" y="268"/>
                </a:moveTo>
                <a:cubicBezTo>
                  <a:pt x="580011" y="-1353"/>
                  <a:pt x="505321" y="4278"/>
                  <a:pt x="448687" y="19724"/>
                </a:cubicBezTo>
                <a:cubicBezTo>
                  <a:pt x="428902" y="25120"/>
                  <a:pt x="409776" y="32694"/>
                  <a:pt x="390321" y="39179"/>
                </a:cubicBezTo>
                <a:lnTo>
                  <a:pt x="331955" y="58634"/>
                </a:lnTo>
                <a:cubicBezTo>
                  <a:pt x="322227" y="61877"/>
                  <a:pt x="311304" y="62674"/>
                  <a:pt x="302772" y="68362"/>
                </a:cubicBezTo>
                <a:cubicBezTo>
                  <a:pt x="265057" y="93505"/>
                  <a:pt x="284680" y="84120"/>
                  <a:pt x="244406" y="97545"/>
                </a:cubicBezTo>
                <a:cubicBezTo>
                  <a:pt x="224951" y="117000"/>
                  <a:pt x="201302" y="133018"/>
                  <a:pt x="186040" y="155911"/>
                </a:cubicBezTo>
                <a:cubicBezTo>
                  <a:pt x="179555" y="165639"/>
                  <a:pt x="173888" y="175965"/>
                  <a:pt x="166585" y="185094"/>
                </a:cubicBezTo>
                <a:cubicBezTo>
                  <a:pt x="150745" y="204894"/>
                  <a:pt x="139612" y="209560"/>
                  <a:pt x="117946" y="224004"/>
                </a:cubicBezTo>
                <a:cubicBezTo>
                  <a:pt x="90393" y="306668"/>
                  <a:pt x="128820" y="205883"/>
                  <a:pt x="88764" y="272643"/>
                </a:cubicBezTo>
                <a:cubicBezTo>
                  <a:pt x="83488" y="281436"/>
                  <a:pt x="84016" y="292863"/>
                  <a:pt x="79036" y="301826"/>
                </a:cubicBezTo>
                <a:cubicBezTo>
                  <a:pt x="67680" y="322266"/>
                  <a:pt x="40125" y="360192"/>
                  <a:pt x="40125" y="360192"/>
                </a:cubicBezTo>
                <a:cubicBezTo>
                  <a:pt x="14433" y="437270"/>
                  <a:pt x="24042" y="398329"/>
                  <a:pt x="10942" y="476924"/>
                </a:cubicBezTo>
                <a:cubicBezTo>
                  <a:pt x="-2449" y="651017"/>
                  <a:pt x="-4800" y="616458"/>
                  <a:pt x="10942" y="836847"/>
                </a:cubicBezTo>
                <a:cubicBezTo>
                  <a:pt x="11959" y="851089"/>
                  <a:pt x="37433" y="931433"/>
                  <a:pt x="40125" y="934124"/>
                </a:cubicBezTo>
                <a:cubicBezTo>
                  <a:pt x="46610" y="940609"/>
                  <a:pt x="53852" y="946417"/>
                  <a:pt x="59581" y="953579"/>
                </a:cubicBezTo>
                <a:cubicBezTo>
                  <a:pt x="66884" y="962708"/>
                  <a:pt x="70769" y="974495"/>
                  <a:pt x="79036" y="982762"/>
                </a:cubicBezTo>
                <a:cubicBezTo>
                  <a:pt x="102402" y="1006128"/>
                  <a:pt x="109712" y="1000078"/>
                  <a:pt x="137402" y="1011945"/>
                </a:cubicBezTo>
                <a:cubicBezTo>
                  <a:pt x="237584" y="1054880"/>
                  <a:pt x="101843" y="1006578"/>
                  <a:pt x="234678" y="1050856"/>
                </a:cubicBezTo>
                <a:lnTo>
                  <a:pt x="293044" y="1070311"/>
                </a:lnTo>
                <a:cubicBezTo>
                  <a:pt x="302772" y="1073554"/>
                  <a:pt x="312279" y="1077552"/>
                  <a:pt x="322227" y="1080039"/>
                </a:cubicBezTo>
                <a:cubicBezTo>
                  <a:pt x="335197" y="1083281"/>
                  <a:pt x="348283" y="1086093"/>
                  <a:pt x="361138" y="1089766"/>
                </a:cubicBezTo>
                <a:cubicBezTo>
                  <a:pt x="370997" y="1092583"/>
                  <a:pt x="380428" y="1096796"/>
                  <a:pt x="390321" y="1099494"/>
                </a:cubicBezTo>
                <a:cubicBezTo>
                  <a:pt x="416117" y="1106529"/>
                  <a:pt x="442776" y="1110493"/>
                  <a:pt x="468142" y="1118949"/>
                </a:cubicBezTo>
                <a:cubicBezTo>
                  <a:pt x="513011" y="1133906"/>
                  <a:pt x="487270" y="1126666"/>
                  <a:pt x="545964" y="1138404"/>
                </a:cubicBezTo>
                <a:cubicBezTo>
                  <a:pt x="573310" y="1135918"/>
                  <a:pt x="644721" y="1137664"/>
                  <a:pt x="682151" y="1118949"/>
                </a:cubicBezTo>
                <a:cubicBezTo>
                  <a:pt x="692608" y="1113721"/>
                  <a:pt x="700650" y="1104242"/>
                  <a:pt x="711334" y="1099494"/>
                </a:cubicBezTo>
                <a:cubicBezTo>
                  <a:pt x="730074" y="1091165"/>
                  <a:pt x="769700" y="1080039"/>
                  <a:pt x="769700" y="1080039"/>
                </a:cubicBezTo>
                <a:cubicBezTo>
                  <a:pt x="853335" y="1024280"/>
                  <a:pt x="747517" y="1091130"/>
                  <a:pt x="828066" y="1050856"/>
                </a:cubicBezTo>
                <a:cubicBezTo>
                  <a:pt x="903495" y="1013141"/>
                  <a:pt x="813080" y="1046122"/>
                  <a:pt x="886432" y="1021673"/>
                </a:cubicBezTo>
                <a:cubicBezTo>
                  <a:pt x="892917" y="1015188"/>
                  <a:pt x="898023" y="1006936"/>
                  <a:pt x="905887" y="1002217"/>
                </a:cubicBezTo>
                <a:cubicBezTo>
                  <a:pt x="914680" y="996941"/>
                  <a:pt x="927063" y="998895"/>
                  <a:pt x="935070" y="992490"/>
                </a:cubicBezTo>
                <a:cubicBezTo>
                  <a:pt x="944199" y="985187"/>
                  <a:pt x="947222" y="972436"/>
                  <a:pt x="954525" y="963307"/>
                </a:cubicBezTo>
                <a:cubicBezTo>
                  <a:pt x="970367" y="943505"/>
                  <a:pt x="981495" y="938842"/>
                  <a:pt x="1003164" y="924396"/>
                </a:cubicBezTo>
                <a:cubicBezTo>
                  <a:pt x="1009649" y="914668"/>
                  <a:pt x="1014352" y="903480"/>
                  <a:pt x="1022619" y="895213"/>
                </a:cubicBezTo>
                <a:cubicBezTo>
                  <a:pt x="1030886" y="886946"/>
                  <a:pt x="1044499" y="884887"/>
                  <a:pt x="1051802" y="875758"/>
                </a:cubicBezTo>
                <a:cubicBezTo>
                  <a:pt x="1058207" y="867751"/>
                  <a:pt x="1056254" y="855368"/>
                  <a:pt x="1061529" y="846575"/>
                </a:cubicBezTo>
                <a:cubicBezTo>
                  <a:pt x="1096181" y="788821"/>
                  <a:pt x="1067065" y="873032"/>
                  <a:pt x="1100440" y="797936"/>
                </a:cubicBezTo>
                <a:cubicBezTo>
                  <a:pt x="1108769" y="779196"/>
                  <a:pt x="1119895" y="739570"/>
                  <a:pt x="1119895" y="739570"/>
                </a:cubicBezTo>
                <a:cubicBezTo>
                  <a:pt x="1123138" y="716872"/>
                  <a:pt x="1129623" y="694405"/>
                  <a:pt x="1129623" y="671477"/>
                </a:cubicBezTo>
                <a:cubicBezTo>
                  <a:pt x="1129623" y="588686"/>
                  <a:pt x="1128805" y="551882"/>
                  <a:pt x="1110168" y="486651"/>
                </a:cubicBezTo>
                <a:cubicBezTo>
                  <a:pt x="1107351" y="476792"/>
                  <a:pt x="1105420" y="466431"/>
                  <a:pt x="1100440" y="457468"/>
                </a:cubicBezTo>
                <a:cubicBezTo>
                  <a:pt x="1089084" y="437028"/>
                  <a:pt x="1061529" y="399102"/>
                  <a:pt x="1061529" y="399102"/>
                </a:cubicBezTo>
                <a:cubicBezTo>
                  <a:pt x="1042593" y="342289"/>
                  <a:pt x="1066619" y="394464"/>
                  <a:pt x="1022619" y="350464"/>
                </a:cubicBezTo>
                <a:cubicBezTo>
                  <a:pt x="994743" y="322588"/>
                  <a:pt x="1009258" y="323743"/>
                  <a:pt x="993436" y="292098"/>
                </a:cubicBezTo>
                <a:cubicBezTo>
                  <a:pt x="981164" y="267553"/>
                  <a:pt x="972623" y="261557"/>
                  <a:pt x="954525" y="243460"/>
                </a:cubicBezTo>
                <a:cubicBezTo>
                  <a:pt x="926972" y="160795"/>
                  <a:pt x="965399" y="261583"/>
                  <a:pt x="925342" y="194821"/>
                </a:cubicBezTo>
                <a:cubicBezTo>
                  <a:pt x="920067" y="186029"/>
                  <a:pt x="922020" y="173646"/>
                  <a:pt x="915615" y="165639"/>
                </a:cubicBezTo>
                <a:cubicBezTo>
                  <a:pt x="901899" y="148494"/>
                  <a:pt x="876475" y="142864"/>
                  <a:pt x="857249" y="136456"/>
                </a:cubicBezTo>
                <a:cubicBezTo>
                  <a:pt x="850764" y="129971"/>
                  <a:pt x="845130" y="122503"/>
                  <a:pt x="837793" y="117000"/>
                </a:cubicBezTo>
                <a:cubicBezTo>
                  <a:pt x="819087" y="102971"/>
                  <a:pt x="795960" y="94624"/>
                  <a:pt x="779427" y="78090"/>
                </a:cubicBezTo>
                <a:cubicBezTo>
                  <a:pt x="752722" y="51383"/>
                  <a:pt x="768673" y="61534"/>
                  <a:pt x="730789" y="48907"/>
                </a:cubicBezTo>
                <a:cubicBezTo>
                  <a:pt x="724304" y="42422"/>
                  <a:pt x="719537" y="33553"/>
                  <a:pt x="711334" y="29451"/>
                </a:cubicBezTo>
                <a:cubicBezTo>
                  <a:pt x="664222" y="5894"/>
                  <a:pt x="667559" y="1889"/>
                  <a:pt x="623785" y="26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6" name="Google Shape;576;p35"/>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577" name="Google Shape;577;p35"/>
          <p:cNvGrpSpPr/>
          <p:nvPr/>
        </p:nvGrpSpPr>
        <p:grpSpPr>
          <a:xfrm>
            <a:off x="1751501" y="1368475"/>
            <a:ext cx="4726715" cy="2331624"/>
            <a:chOff x="-2863816" y="1556555"/>
            <a:chExt cx="3545036" cy="1748718"/>
          </a:xfrm>
        </p:grpSpPr>
        <p:sp>
          <p:nvSpPr>
            <p:cNvPr id="578" name="Google Shape;578;p35"/>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579" name="Google Shape;579;p35"/>
            <p:cNvSpPr/>
            <p:nvPr/>
          </p:nvSpPr>
          <p:spPr>
            <a:xfrm>
              <a:off x="-1319030" y="17493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580" name="Google Shape;580;p35"/>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581" name="Google Shape;581;p35"/>
            <p:cNvSpPr/>
            <p:nvPr/>
          </p:nvSpPr>
          <p:spPr>
            <a:xfrm>
              <a:off x="-1490480" y="25494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582" name="Google Shape;582;p35"/>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583" name="Google Shape;583;p35"/>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584" name="Google Shape;584;p35"/>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585" name="Google Shape;585;p35"/>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586" name="Google Shape;586;p35"/>
            <p:cNvCxnSpPr>
              <a:stCxn id="578" idx="6"/>
              <a:endCxn id="581"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587" name="Google Shape;587;p35"/>
            <p:cNvCxnSpPr>
              <a:stCxn id="581" idx="2"/>
              <a:endCxn id="578"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588" name="Google Shape;588;p35"/>
            <p:cNvCxnSpPr>
              <a:stCxn id="585" idx="2"/>
              <a:endCxn id="584"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89" name="Google Shape;589;p35"/>
            <p:cNvCxnSpPr>
              <a:stCxn id="584" idx="6"/>
              <a:endCxn id="585"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90" name="Google Shape;590;p35"/>
            <p:cNvCxnSpPr>
              <a:stCxn id="578" idx="3"/>
              <a:endCxn id="580"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591" name="Google Shape;591;p35"/>
            <p:cNvCxnSpPr>
              <a:stCxn id="580" idx="6"/>
              <a:endCxn id="581"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592" name="Google Shape;592;p35"/>
            <p:cNvCxnSpPr>
              <a:stCxn id="578" idx="7"/>
              <a:endCxn id="579"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593" name="Google Shape;593;p35"/>
            <p:cNvCxnSpPr>
              <a:stCxn id="579" idx="6"/>
              <a:endCxn id="582"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594" name="Google Shape;594;p35"/>
            <p:cNvCxnSpPr>
              <a:stCxn id="582" idx="6"/>
              <a:endCxn id="583"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595" name="Google Shape;595;p35"/>
            <p:cNvCxnSpPr>
              <a:stCxn id="585" idx="1"/>
              <a:endCxn id="582"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596" name="Google Shape;596;p35"/>
            <p:cNvCxnSpPr>
              <a:stCxn id="583" idx="4"/>
              <a:endCxn id="585"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597" name="Google Shape;597;p35"/>
            <p:cNvCxnSpPr>
              <a:stCxn id="579" idx="5"/>
              <a:endCxn id="584"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598" name="Google Shape;598;p35"/>
            <p:cNvCxnSpPr>
              <a:stCxn id="579" idx="4"/>
              <a:endCxn id="581"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599" name="Google Shape;599;p35"/>
            <p:cNvCxnSpPr>
              <a:stCxn id="581" idx="5"/>
              <a:endCxn id="584"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600" name="Google Shape;600;p35"/>
            <p:cNvCxnSpPr>
              <a:stCxn id="584" idx="3"/>
              <a:endCxn id="580"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601" name="Google Shape;601;p35"/>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602" name="Google Shape;602;p35"/>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03" name="Google Shape;603;p35"/>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04" name="Google Shape;604;p35"/>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05" name="Google Shape;605;p35"/>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606" name="Google Shape;606;p35"/>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07" name="Google Shape;607;p35"/>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08" name="Google Shape;608;p35"/>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09" name="Google Shape;609;p35"/>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610" name="Google Shape;610;p35"/>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611" name="Google Shape;611;p35"/>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612" name="Google Shape;612;p35"/>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613" name="Google Shape;613;p35"/>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14" name="Google Shape;614;p35"/>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615" name="Google Shape;615;p35"/>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616" name="Google Shape;616;p35"/>
            <p:cNvSpPr txBox="1"/>
            <p:nvPr/>
          </p:nvSpPr>
          <p:spPr>
            <a:xfrm>
              <a:off x="-1417640" y="1556555"/>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617" name="Google Shape;617;p35"/>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18" name="Google Shape;618;p35"/>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19" name="Google Shape;619;p35"/>
            <p:cNvSpPr txBox="1"/>
            <p:nvPr/>
          </p:nvSpPr>
          <p:spPr>
            <a:xfrm>
              <a:off x="-1531640" y="2269658"/>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620" name="Google Shape;620;p35"/>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621" name="Google Shape;621;p35"/>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22" name="Google Shape;622;p35"/>
            <p:cNvSpPr txBox="1"/>
            <p:nvPr/>
          </p:nvSpPr>
          <p:spPr>
            <a:xfrm>
              <a:off x="-865204" y="256204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23" name="Google Shape;623;p35"/>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624" name="Google Shape;624;p35"/>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625" name="Google Shape;625;p35"/>
          <p:cNvGraphicFramePr/>
          <p:nvPr>
            <p:extLst>
              <p:ext uri="{D42A27DB-BD31-4B8C-83A1-F6EECF244321}">
                <p14:modId xmlns:p14="http://schemas.microsoft.com/office/powerpoint/2010/main" val="2978945835"/>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2</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1</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4</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26" name="Google Shape;626;p35"/>
          <p:cNvSpPr txBox="1"/>
          <p:nvPr/>
        </p:nvSpPr>
        <p:spPr>
          <a:xfrm>
            <a:off x="1494698" y="4883675"/>
            <a:ext cx="39810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ED4D7293-E3E6-7ABF-B6AD-5F35321CA2F2}"/>
              </a:ext>
            </a:extLst>
          </p:cNvPr>
          <p:cNvSpPr txBox="1"/>
          <p:nvPr/>
        </p:nvSpPr>
        <p:spPr>
          <a:xfrm>
            <a:off x="6785780" y="1405501"/>
            <a:ext cx="4525392"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 Means that SDs have not yet been finalized, as a shortcut may be found in the future.</a:t>
            </a:r>
            <a:endParaRPr lang="en-SE" sz="1800" dirty="0"/>
          </a:p>
        </p:txBody>
      </p:sp>
      <p:sp>
        <p:nvSpPr>
          <p:cNvPr id="4" name="TextBox 3">
            <a:extLst>
              <a:ext uri="{FF2B5EF4-FFF2-40B4-BE49-F238E27FC236}">
                <a16:creationId xmlns:a16="http://schemas.microsoft.com/office/drawing/2014/main" id="{2224CAC9-16D4-3EC9-5DAB-A81E9DA3E7DD}"/>
              </a:ext>
            </a:extLst>
          </p:cNvPr>
          <p:cNvSpPr txBox="1"/>
          <p:nvPr/>
        </p:nvSpPr>
        <p:spPr>
          <a:xfrm>
            <a:off x="1231686" y="5890385"/>
            <a:ext cx="4525392"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Visit C next, since C has the smallest SD of 1 among all unknown (unvisited) nodes</a:t>
            </a:r>
            <a:endParaRPr lang="en-SE" sz="1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6"/>
          <p:cNvSpPr/>
          <p:nvPr/>
        </p:nvSpPr>
        <p:spPr>
          <a:xfrm>
            <a:off x="1846680" y="1410511"/>
            <a:ext cx="2326486" cy="1819072"/>
          </a:xfrm>
          <a:custGeom>
            <a:avLst/>
            <a:gdLst/>
            <a:ahLst/>
            <a:cxnLst/>
            <a:rect l="l" t="t" r="r" b="b"/>
            <a:pathLst>
              <a:path w="2326486" h="1819072" extrusionOk="0">
                <a:moveTo>
                  <a:pt x="964614" y="145915"/>
                </a:moveTo>
                <a:cubicBezTo>
                  <a:pt x="951644" y="129702"/>
                  <a:pt x="918937" y="120454"/>
                  <a:pt x="896520" y="107004"/>
                </a:cubicBezTo>
                <a:cubicBezTo>
                  <a:pt x="886495" y="100989"/>
                  <a:pt x="877794" y="92777"/>
                  <a:pt x="867337" y="87549"/>
                </a:cubicBezTo>
                <a:cubicBezTo>
                  <a:pt x="851787" y="79774"/>
                  <a:pt x="813789" y="72249"/>
                  <a:pt x="799243" y="68093"/>
                </a:cubicBezTo>
                <a:cubicBezTo>
                  <a:pt x="789384" y="65276"/>
                  <a:pt x="779788" y="61608"/>
                  <a:pt x="770060" y="58366"/>
                </a:cubicBezTo>
                <a:cubicBezTo>
                  <a:pt x="760332" y="51881"/>
                  <a:pt x="751561" y="43658"/>
                  <a:pt x="740877" y="38910"/>
                </a:cubicBezTo>
                <a:cubicBezTo>
                  <a:pt x="722137" y="30581"/>
                  <a:pt x="702406" y="24429"/>
                  <a:pt x="682511" y="19455"/>
                </a:cubicBezTo>
                <a:cubicBezTo>
                  <a:pt x="627561" y="5717"/>
                  <a:pt x="656711" y="12349"/>
                  <a:pt x="594963" y="0"/>
                </a:cubicBezTo>
                <a:cubicBezTo>
                  <a:pt x="517142" y="3242"/>
                  <a:pt x="439175" y="3973"/>
                  <a:pt x="361499" y="9727"/>
                </a:cubicBezTo>
                <a:cubicBezTo>
                  <a:pt x="351273" y="10484"/>
                  <a:pt x="342264" y="16968"/>
                  <a:pt x="332316" y="19455"/>
                </a:cubicBezTo>
                <a:cubicBezTo>
                  <a:pt x="316276" y="23465"/>
                  <a:pt x="299890" y="25940"/>
                  <a:pt x="283677" y="29183"/>
                </a:cubicBezTo>
                <a:cubicBezTo>
                  <a:pt x="270707" y="35668"/>
                  <a:pt x="258095" y="42926"/>
                  <a:pt x="244767" y="48638"/>
                </a:cubicBezTo>
                <a:cubicBezTo>
                  <a:pt x="212130" y="62625"/>
                  <a:pt x="215408" y="52037"/>
                  <a:pt x="186401" y="77821"/>
                </a:cubicBezTo>
                <a:cubicBezTo>
                  <a:pt x="165837" y="96100"/>
                  <a:pt x="147490" y="116732"/>
                  <a:pt x="128035" y="136187"/>
                </a:cubicBezTo>
                <a:cubicBezTo>
                  <a:pt x="118307" y="145915"/>
                  <a:pt x="106483" y="153923"/>
                  <a:pt x="98852" y="165370"/>
                </a:cubicBezTo>
                <a:cubicBezTo>
                  <a:pt x="92367" y="175098"/>
                  <a:pt x="86700" y="185424"/>
                  <a:pt x="79397" y="194553"/>
                </a:cubicBezTo>
                <a:cubicBezTo>
                  <a:pt x="59182" y="219822"/>
                  <a:pt x="55458" y="209504"/>
                  <a:pt x="40486" y="243191"/>
                </a:cubicBezTo>
                <a:cubicBezTo>
                  <a:pt x="32157" y="261931"/>
                  <a:pt x="30203" y="283214"/>
                  <a:pt x="21031" y="301557"/>
                </a:cubicBezTo>
                <a:lnTo>
                  <a:pt x="1575" y="340468"/>
                </a:lnTo>
                <a:cubicBezTo>
                  <a:pt x="11924" y="681963"/>
                  <a:pt x="-22550" y="559923"/>
                  <a:pt x="30758" y="719846"/>
                </a:cubicBezTo>
                <a:cubicBezTo>
                  <a:pt x="43386" y="757729"/>
                  <a:pt x="33236" y="741779"/>
                  <a:pt x="59941" y="768485"/>
                </a:cubicBezTo>
                <a:cubicBezTo>
                  <a:pt x="70078" y="798896"/>
                  <a:pt x="79910" y="836921"/>
                  <a:pt x="108580" y="856034"/>
                </a:cubicBezTo>
                <a:cubicBezTo>
                  <a:pt x="128035" y="869004"/>
                  <a:pt x="150412" y="878410"/>
                  <a:pt x="166946" y="894944"/>
                </a:cubicBezTo>
                <a:lnTo>
                  <a:pt x="215584" y="943583"/>
                </a:lnTo>
                <a:cubicBezTo>
                  <a:pt x="225312" y="953311"/>
                  <a:pt x="233320" y="965135"/>
                  <a:pt x="244767" y="972766"/>
                </a:cubicBezTo>
                <a:cubicBezTo>
                  <a:pt x="254495" y="979251"/>
                  <a:pt x="263799" y="986421"/>
                  <a:pt x="273950" y="992221"/>
                </a:cubicBezTo>
                <a:cubicBezTo>
                  <a:pt x="286540" y="999415"/>
                  <a:pt x="300795" y="1003632"/>
                  <a:pt x="312860" y="1011676"/>
                </a:cubicBezTo>
                <a:cubicBezTo>
                  <a:pt x="320491" y="1016764"/>
                  <a:pt x="325154" y="1025403"/>
                  <a:pt x="332316" y="1031132"/>
                </a:cubicBezTo>
                <a:cubicBezTo>
                  <a:pt x="341445" y="1038435"/>
                  <a:pt x="352518" y="1043103"/>
                  <a:pt x="361499" y="1050587"/>
                </a:cubicBezTo>
                <a:cubicBezTo>
                  <a:pt x="372067" y="1059394"/>
                  <a:pt x="380114" y="1070963"/>
                  <a:pt x="390682" y="1079770"/>
                </a:cubicBezTo>
                <a:cubicBezTo>
                  <a:pt x="399663" y="1087254"/>
                  <a:pt x="410884" y="1091741"/>
                  <a:pt x="419865" y="1099225"/>
                </a:cubicBezTo>
                <a:cubicBezTo>
                  <a:pt x="494765" y="1161641"/>
                  <a:pt x="405775" y="1099560"/>
                  <a:pt x="478231" y="1147863"/>
                </a:cubicBezTo>
                <a:cubicBezTo>
                  <a:pt x="484716" y="1157591"/>
                  <a:pt x="488888" y="1169347"/>
                  <a:pt x="497686" y="1177046"/>
                </a:cubicBezTo>
                <a:cubicBezTo>
                  <a:pt x="515283" y="1192444"/>
                  <a:pt x="536597" y="1202987"/>
                  <a:pt x="556052" y="1215957"/>
                </a:cubicBezTo>
                <a:lnTo>
                  <a:pt x="614418" y="1254868"/>
                </a:lnTo>
                <a:cubicBezTo>
                  <a:pt x="624146" y="1261353"/>
                  <a:pt x="635334" y="1266056"/>
                  <a:pt x="643601" y="1274323"/>
                </a:cubicBezTo>
                <a:cubicBezTo>
                  <a:pt x="680035" y="1310757"/>
                  <a:pt x="659733" y="1299156"/>
                  <a:pt x="701967" y="1313234"/>
                </a:cubicBezTo>
                <a:cubicBezTo>
                  <a:pt x="787991" y="1377752"/>
                  <a:pt x="749026" y="1361347"/>
                  <a:pt x="808971" y="1381327"/>
                </a:cubicBezTo>
                <a:cubicBezTo>
                  <a:pt x="909907" y="1448620"/>
                  <a:pt x="753664" y="1346198"/>
                  <a:pt x="877065" y="1420238"/>
                </a:cubicBezTo>
                <a:cubicBezTo>
                  <a:pt x="897115" y="1432268"/>
                  <a:pt x="915976" y="1446179"/>
                  <a:pt x="935431" y="1459149"/>
                </a:cubicBezTo>
                <a:lnTo>
                  <a:pt x="964614" y="1478604"/>
                </a:lnTo>
                <a:cubicBezTo>
                  <a:pt x="974342" y="1485089"/>
                  <a:pt x="985530" y="1489792"/>
                  <a:pt x="993797" y="1498059"/>
                </a:cubicBezTo>
                <a:cubicBezTo>
                  <a:pt x="1003525" y="1507787"/>
                  <a:pt x="1011534" y="1519611"/>
                  <a:pt x="1022980" y="1527242"/>
                </a:cubicBezTo>
                <a:cubicBezTo>
                  <a:pt x="1031512" y="1532930"/>
                  <a:pt x="1042992" y="1532384"/>
                  <a:pt x="1052163" y="1536970"/>
                </a:cubicBezTo>
                <a:cubicBezTo>
                  <a:pt x="1062620" y="1542198"/>
                  <a:pt x="1070889" y="1551197"/>
                  <a:pt x="1081346" y="1556425"/>
                </a:cubicBezTo>
                <a:cubicBezTo>
                  <a:pt x="1161845" y="1596674"/>
                  <a:pt x="1048242" y="1524890"/>
                  <a:pt x="1149439" y="1585608"/>
                </a:cubicBezTo>
                <a:cubicBezTo>
                  <a:pt x="1169489" y="1597638"/>
                  <a:pt x="1188350" y="1611549"/>
                  <a:pt x="1207805" y="1624519"/>
                </a:cubicBezTo>
                <a:cubicBezTo>
                  <a:pt x="1217533" y="1631004"/>
                  <a:pt x="1225897" y="1640277"/>
                  <a:pt x="1236988" y="1643974"/>
                </a:cubicBezTo>
                <a:cubicBezTo>
                  <a:pt x="1246716" y="1647217"/>
                  <a:pt x="1257207" y="1648722"/>
                  <a:pt x="1266171" y="1653702"/>
                </a:cubicBezTo>
                <a:cubicBezTo>
                  <a:pt x="1286611" y="1665057"/>
                  <a:pt x="1302355" y="1685218"/>
                  <a:pt x="1324537" y="1692612"/>
                </a:cubicBezTo>
                <a:cubicBezTo>
                  <a:pt x="1430968" y="1728090"/>
                  <a:pt x="1269759" y="1671508"/>
                  <a:pt x="1382903" y="1721795"/>
                </a:cubicBezTo>
                <a:cubicBezTo>
                  <a:pt x="1382928" y="1721806"/>
                  <a:pt x="1455847" y="1746110"/>
                  <a:pt x="1470452" y="1750978"/>
                </a:cubicBezTo>
                <a:lnTo>
                  <a:pt x="1528818" y="1770434"/>
                </a:lnTo>
                <a:lnTo>
                  <a:pt x="1558001" y="1780161"/>
                </a:lnTo>
                <a:cubicBezTo>
                  <a:pt x="1567729" y="1786646"/>
                  <a:pt x="1575887" y="1796605"/>
                  <a:pt x="1587184" y="1799617"/>
                </a:cubicBezTo>
                <a:cubicBezTo>
                  <a:pt x="1625299" y="1809781"/>
                  <a:pt x="1703916" y="1819072"/>
                  <a:pt x="1703916" y="1819072"/>
                </a:cubicBezTo>
                <a:cubicBezTo>
                  <a:pt x="1810920" y="1815829"/>
                  <a:pt x="1918032" y="1815122"/>
                  <a:pt x="2024929" y="1809344"/>
                </a:cubicBezTo>
                <a:cubicBezTo>
                  <a:pt x="2038279" y="1808622"/>
                  <a:pt x="2050984" y="1803290"/>
                  <a:pt x="2063839" y="1799617"/>
                </a:cubicBezTo>
                <a:cubicBezTo>
                  <a:pt x="2089729" y="1792220"/>
                  <a:pt x="2100890" y="1788704"/>
                  <a:pt x="2122205" y="1770434"/>
                </a:cubicBezTo>
                <a:cubicBezTo>
                  <a:pt x="2136132" y="1758497"/>
                  <a:pt x="2145854" y="1741698"/>
                  <a:pt x="2161116" y="1731523"/>
                </a:cubicBezTo>
                <a:cubicBezTo>
                  <a:pt x="2182787" y="1717076"/>
                  <a:pt x="2193911" y="1712416"/>
                  <a:pt x="2209754" y="1692612"/>
                </a:cubicBezTo>
                <a:cubicBezTo>
                  <a:pt x="2217057" y="1683483"/>
                  <a:pt x="2221906" y="1672558"/>
                  <a:pt x="2229209" y="1663429"/>
                </a:cubicBezTo>
                <a:cubicBezTo>
                  <a:pt x="2255550" y="1630503"/>
                  <a:pt x="2268178" y="1643797"/>
                  <a:pt x="2287575" y="1585608"/>
                </a:cubicBezTo>
                <a:lnTo>
                  <a:pt x="2316758" y="1498059"/>
                </a:lnTo>
                <a:lnTo>
                  <a:pt x="2326486" y="1468876"/>
                </a:lnTo>
                <a:cubicBezTo>
                  <a:pt x="2324800" y="1457076"/>
                  <a:pt x="2319763" y="1392820"/>
                  <a:pt x="2307031" y="1371600"/>
                </a:cubicBezTo>
                <a:cubicBezTo>
                  <a:pt x="2272459" y="1313980"/>
                  <a:pt x="2289047" y="1414920"/>
                  <a:pt x="2248665" y="1293778"/>
                </a:cubicBezTo>
                <a:cubicBezTo>
                  <a:pt x="2245422" y="1284050"/>
                  <a:pt x="2243523" y="1273766"/>
                  <a:pt x="2238937" y="1264595"/>
                </a:cubicBezTo>
                <a:cubicBezTo>
                  <a:pt x="2226665" y="1240050"/>
                  <a:pt x="2218124" y="1234054"/>
                  <a:pt x="2200026" y="1215957"/>
                </a:cubicBezTo>
                <a:cubicBezTo>
                  <a:pt x="2176035" y="1119985"/>
                  <a:pt x="2208012" y="1219539"/>
                  <a:pt x="2170843" y="1157591"/>
                </a:cubicBezTo>
                <a:cubicBezTo>
                  <a:pt x="2165567" y="1148798"/>
                  <a:pt x="2166096" y="1137371"/>
                  <a:pt x="2161116" y="1128408"/>
                </a:cubicBezTo>
                <a:cubicBezTo>
                  <a:pt x="2149761" y="1107968"/>
                  <a:pt x="2129599" y="1092224"/>
                  <a:pt x="2122205" y="1070042"/>
                </a:cubicBezTo>
                <a:cubicBezTo>
                  <a:pt x="2111075" y="1036652"/>
                  <a:pt x="2112740" y="1031395"/>
                  <a:pt x="2083294" y="1001949"/>
                </a:cubicBezTo>
                <a:cubicBezTo>
                  <a:pt x="2075027" y="993682"/>
                  <a:pt x="2062910" y="990192"/>
                  <a:pt x="2054111" y="982493"/>
                </a:cubicBezTo>
                <a:cubicBezTo>
                  <a:pt x="2036856" y="967395"/>
                  <a:pt x="2021686" y="950068"/>
                  <a:pt x="2005473" y="933855"/>
                </a:cubicBezTo>
                <a:lnTo>
                  <a:pt x="1917924" y="846306"/>
                </a:lnTo>
                <a:lnTo>
                  <a:pt x="1888741" y="817123"/>
                </a:lnTo>
                <a:cubicBezTo>
                  <a:pt x="1879013" y="807395"/>
                  <a:pt x="1870564" y="796194"/>
                  <a:pt x="1859558" y="787940"/>
                </a:cubicBezTo>
                <a:cubicBezTo>
                  <a:pt x="1846588" y="778212"/>
                  <a:pt x="1833841" y="768180"/>
                  <a:pt x="1820648" y="758757"/>
                </a:cubicBezTo>
                <a:cubicBezTo>
                  <a:pt x="1811135" y="751962"/>
                  <a:pt x="1802148" y="744050"/>
                  <a:pt x="1791465" y="739302"/>
                </a:cubicBezTo>
                <a:cubicBezTo>
                  <a:pt x="1772725" y="730973"/>
                  <a:pt x="1733099" y="719846"/>
                  <a:pt x="1733099" y="719846"/>
                </a:cubicBezTo>
                <a:cubicBezTo>
                  <a:pt x="1689449" y="676199"/>
                  <a:pt x="1741286" y="722233"/>
                  <a:pt x="1684460" y="690663"/>
                </a:cubicBezTo>
                <a:cubicBezTo>
                  <a:pt x="1664020" y="679308"/>
                  <a:pt x="1645549" y="664723"/>
                  <a:pt x="1626094" y="651753"/>
                </a:cubicBezTo>
                <a:cubicBezTo>
                  <a:pt x="1616366" y="645268"/>
                  <a:pt x="1605178" y="640565"/>
                  <a:pt x="1596911" y="632298"/>
                </a:cubicBezTo>
                <a:cubicBezTo>
                  <a:pt x="1590426" y="625813"/>
                  <a:pt x="1584793" y="618345"/>
                  <a:pt x="1577456" y="612842"/>
                </a:cubicBezTo>
                <a:cubicBezTo>
                  <a:pt x="1558750" y="598813"/>
                  <a:pt x="1535623" y="590466"/>
                  <a:pt x="1519090" y="573932"/>
                </a:cubicBezTo>
                <a:cubicBezTo>
                  <a:pt x="1512605" y="567447"/>
                  <a:pt x="1506797" y="560205"/>
                  <a:pt x="1499635" y="554476"/>
                </a:cubicBezTo>
                <a:cubicBezTo>
                  <a:pt x="1422621" y="492864"/>
                  <a:pt x="1527427" y="588026"/>
                  <a:pt x="1431541" y="505838"/>
                </a:cubicBezTo>
                <a:cubicBezTo>
                  <a:pt x="1385170" y="466092"/>
                  <a:pt x="1422816" y="483474"/>
                  <a:pt x="1373175" y="466927"/>
                </a:cubicBezTo>
                <a:cubicBezTo>
                  <a:pt x="1366690" y="457199"/>
                  <a:pt x="1362518" y="445443"/>
                  <a:pt x="1353720" y="437744"/>
                </a:cubicBezTo>
                <a:cubicBezTo>
                  <a:pt x="1336123" y="422347"/>
                  <a:pt x="1314809" y="411804"/>
                  <a:pt x="1295354" y="398834"/>
                </a:cubicBezTo>
                <a:cubicBezTo>
                  <a:pt x="1257637" y="373689"/>
                  <a:pt x="1277265" y="383076"/>
                  <a:pt x="1236988" y="369651"/>
                </a:cubicBezTo>
                <a:cubicBezTo>
                  <a:pt x="1187695" y="320355"/>
                  <a:pt x="1251487" y="378350"/>
                  <a:pt x="1188350" y="340468"/>
                </a:cubicBezTo>
                <a:cubicBezTo>
                  <a:pt x="1180485" y="335749"/>
                  <a:pt x="1176231" y="326515"/>
                  <a:pt x="1168894" y="321012"/>
                </a:cubicBezTo>
                <a:cubicBezTo>
                  <a:pt x="1150188" y="306983"/>
                  <a:pt x="1129984" y="295072"/>
                  <a:pt x="1110529" y="282102"/>
                </a:cubicBezTo>
                <a:lnTo>
                  <a:pt x="1052163" y="243191"/>
                </a:lnTo>
                <a:lnTo>
                  <a:pt x="1022980" y="233463"/>
                </a:lnTo>
                <a:cubicBezTo>
                  <a:pt x="1016495" y="226978"/>
                  <a:pt x="1011388" y="218727"/>
                  <a:pt x="1003524" y="214008"/>
                </a:cubicBezTo>
                <a:cubicBezTo>
                  <a:pt x="994731" y="208732"/>
                  <a:pt x="982348" y="210686"/>
                  <a:pt x="974341" y="204280"/>
                </a:cubicBezTo>
                <a:cubicBezTo>
                  <a:pt x="934491" y="172400"/>
                  <a:pt x="977584" y="162128"/>
                  <a:pt x="964614" y="145915"/>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34" name="Google Shape;634;p36"/>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635" name="Google Shape;635;p36"/>
          <p:cNvGrpSpPr/>
          <p:nvPr/>
        </p:nvGrpSpPr>
        <p:grpSpPr>
          <a:xfrm>
            <a:off x="1751501" y="1368475"/>
            <a:ext cx="4726715" cy="2331624"/>
            <a:chOff x="-2863816" y="1556555"/>
            <a:chExt cx="3545036" cy="1748718"/>
          </a:xfrm>
        </p:grpSpPr>
        <p:sp>
          <p:nvSpPr>
            <p:cNvPr id="636" name="Google Shape;636;p36"/>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637" name="Google Shape;637;p36"/>
            <p:cNvSpPr/>
            <p:nvPr/>
          </p:nvSpPr>
          <p:spPr>
            <a:xfrm>
              <a:off x="-1319030" y="17493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638" name="Google Shape;638;p36"/>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639" name="Google Shape;639;p36"/>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640" name="Google Shape;640;p36"/>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641" name="Google Shape;641;p36"/>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642" name="Google Shape;642;p36"/>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643" name="Google Shape;643;p36"/>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644" name="Google Shape;644;p36"/>
            <p:cNvCxnSpPr>
              <a:stCxn id="636" idx="6"/>
              <a:endCxn id="639"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645" name="Google Shape;645;p36"/>
            <p:cNvCxnSpPr>
              <a:stCxn id="639" idx="2"/>
              <a:endCxn id="636"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646" name="Google Shape;646;p36"/>
            <p:cNvCxnSpPr>
              <a:stCxn id="643" idx="2"/>
              <a:endCxn id="642"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647" name="Google Shape;647;p36"/>
            <p:cNvCxnSpPr>
              <a:stCxn id="642" idx="6"/>
              <a:endCxn id="643"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648" name="Google Shape;648;p36"/>
            <p:cNvCxnSpPr>
              <a:stCxn id="636" idx="3"/>
              <a:endCxn id="638"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649" name="Google Shape;649;p36"/>
            <p:cNvCxnSpPr>
              <a:stCxn id="638" idx="6"/>
              <a:endCxn id="639"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650" name="Google Shape;650;p36"/>
            <p:cNvCxnSpPr>
              <a:stCxn id="636" idx="7"/>
              <a:endCxn id="637"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651" name="Google Shape;651;p36"/>
            <p:cNvCxnSpPr>
              <a:stCxn id="637" idx="6"/>
              <a:endCxn id="640"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652" name="Google Shape;652;p36"/>
            <p:cNvCxnSpPr>
              <a:stCxn id="640" idx="6"/>
              <a:endCxn id="641"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653" name="Google Shape;653;p36"/>
            <p:cNvCxnSpPr>
              <a:stCxn id="643" idx="1"/>
              <a:endCxn id="640"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654" name="Google Shape;654;p36"/>
            <p:cNvCxnSpPr>
              <a:stCxn id="641" idx="4"/>
              <a:endCxn id="643"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655" name="Google Shape;655;p36"/>
            <p:cNvCxnSpPr>
              <a:stCxn id="637" idx="5"/>
              <a:endCxn id="642"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656" name="Google Shape;656;p36"/>
            <p:cNvCxnSpPr>
              <a:stCxn id="637" idx="4"/>
              <a:endCxn id="639"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657" name="Google Shape;657;p36"/>
            <p:cNvCxnSpPr>
              <a:stCxn id="639" idx="5"/>
              <a:endCxn id="642"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658" name="Google Shape;658;p36"/>
            <p:cNvCxnSpPr>
              <a:stCxn id="642" idx="3"/>
              <a:endCxn id="63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659" name="Google Shape;659;p36"/>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660" name="Google Shape;660;p36"/>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61" name="Google Shape;661;p36"/>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62" name="Google Shape;662;p36"/>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63" name="Google Shape;663;p36"/>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664" name="Google Shape;664;p36"/>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65" name="Google Shape;665;p36"/>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66" name="Google Shape;666;p36"/>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67" name="Google Shape;667;p36"/>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668" name="Google Shape;668;p36"/>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669" name="Google Shape;669;p36"/>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670" name="Google Shape;670;p36"/>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671" name="Google Shape;671;p36"/>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72" name="Google Shape;672;p36"/>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673" name="Google Shape;673;p36"/>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674" name="Google Shape;674;p36"/>
            <p:cNvSpPr txBox="1"/>
            <p:nvPr/>
          </p:nvSpPr>
          <p:spPr>
            <a:xfrm>
              <a:off x="-1417640" y="1556555"/>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675" name="Google Shape;675;p36"/>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76" name="Google Shape;676;p36"/>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77" name="Google Shape;677;p36"/>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678" name="Google Shape;678;p36"/>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679" name="Google Shape;679;p36"/>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80" name="Google Shape;680;p36"/>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681" name="Google Shape;681;p36"/>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682" name="Google Shape;682;p36"/>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683" name="Google Shape;683;p36"/>
          <p:cNvGraphicFramePr/>
          <p:nvPr>
            <p:extLst>
              <p:ext uri="{D42A27DB-BD31-4B8C-83A1-F6EECF244321}">
                <p14:modId xmlns:p14="http://schemas.microsoft.com/office/powerpoint/2010/main" val="2522145296"/>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12</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84" name="Google Shape;684;p36"/>
          <p:cNvSpPr txBox="1"/>
          <p:nvPr/>
        </p:nvSpPr>
        <p:spPr>
          <a:xfrm>
            <a:off x="1417748" y="4883675"/>
            <a:ext cx="40581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a:t>
            </a:r>
            <a:endParaRPr dirty="0">
              <a:latin typeface="Quattrocento Sans"/>
              <a:ea typeface="Quattrocento Sans"/>
              <a:cs typeface="Quattrocento Sans"/>
              <a:sym typeface="Quattrocento Sans"/>
            </a:endParaRPr>
          </a:p>
        </p:txBody>
      </p:sp>
      <p:sp>
        <p:nvSpPr>
          <p:cNvPr id="3" name="TextBox 2">
            <a:extLst>
              <a:ext uri="{FF2B5EF4-FFF2-40B4-BE49-F238E27FC236}">
                <a16:creationId xmlns:a16="http://schemas.microsoft.com/office/drawing/2014/main" id="{003D449F-E13C-2D13-5544-5CCCEB663A09}"/>
              </a:ext>
            </a:extLst>
          </p:cNvPr>
          <p:cNvSpPr txBox="1"/>
          <p:nvPr/>
        </p:nvSpPr>
        <p:spPr>
          <a:xfrm>
            <a:off x="1231686" y="5890385"/>
            <a:ext cx="4525392"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Visit B next, since B has the smallest SD of 2 among all unvisited nodes</a:t>
            </a:r>
            <a:endParaRPr lang="en-SE" sz="1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37"/>
          <p:cNvSpPr/>
          <p:nvPr/>
        </p:nvSpPr>
        <p:spPr>
          <a:xfrm>
            <a:off x="1887166" y="1309656"/>
            <a:ext cx="2461098" cy="1890744"/>
          </a:xfrm>
          <a:custGeom>
            <a:avLst/>
            <a:gdLst/>
            <a:ahLst/>
            <a:cxnLst/>
            <a:rect l="l" t="t" r="r" b="b"/>
            <a:pathLst>
              <a:path w="2461098" h="1890744" extrusionOk="0">
                <a:moveTo>
                  <a:pt x="2120630" y="3578"/>
                </a:moveTo>
                <a:cubicBezTo>
                  <a:pt x="1875241" y="38635"/>
                  <a:pt x="2081050" y="12091"/>
                  <a:pt x="1517515" y="23033"/>
                </a:cubicBezTo>
                <a:lnTo>
                  <a:pt x="1050587" y="32761"/>
                </a:lnTo>
                <a:lnTo>
                  <a:pt x="953311" y="42489"/>
                </a:lnTo>
                <a:cubicBezTo>
                  <a:pt x="877785" y="50881"/>
                  <a:pt x="840245" y="59272"/>
                  <a:pt x="758757" y="61944"/>
                </a:cubicBezTo>
                <a:cubicBezTo>
                  <a:pt x="599924" y="67152"/>
                  <a:pt x="440987" y="68429"/>
                  <a:pt x="282102" y="71672"/>
                </a:cubicBezTo>
                <a:cubicBezTo>
                  <a:pt x="272374" y="74914"/>
                  <a:pt x="262344" y="77360"/>
                  <a:pt x="252919" y="81399"/>
                </a:cubicBezTo>
                <a:cubicBezTo>
                  <a:pt x="218365" y="96208"/>
                  <a:pt x="214131" y="100773"/>
                  <a:pt x="184825" y="120310"/>
                </a:cubicBezTo>
                <a:cubicBezTo>
                  <a:pt x="178340" y="130038"/>
                  <a:pt x="173637" y="141226"/>
                  <a:pt x="165370" y="149493"/>
                </a:cubicBezTo>
                <a:cubicBezTo>
                  <a:pt x="157103" y="157760"/>
                  <a:pt x="145316" y="161645"/>
                  <a:pt x="136187" y="168948"/>
                </a:cubicBezTo>
                <a:cubicBezTo>
                  <a:pt x="129025" y="174677"/>
                  <a:pt x="123217" y="181919"/>
                  <a:pt x="116732" y="188404"/>
                </a:cubicBezTo>
                <a:cubicBezTo>
                  <a:pt x="92280" y="261757"/>
                  <a:pt x="125264" y="171340"/>
                  <a:pt x="87549" y="246770"/>
                </a:cubicBezTo>
                <a:cubicBezTo>
                  <a:pt x="82963" y="255941"/>
                  <a:pt x="82407" y="266782"/>
                  <a:pt x="77821" y="275953"/>
                </a:cubicBezTo>
                <a:cubicBezTo>
                  <a:pt x="72593" y="286410"/>
                  <a:pt x="63114" y="294452"/>
                  <a:pt x="58366" y="305135"/>
                </a:cubicBezTo>
                <a:cubicBezTo>
                  <a:pt x="12063" y="409318"/>
                  <a:pt x="63485" y="326641"/>
                  <a:pt x="19455" y="392684"/>
                </a:cubicBezTo>
                <a:cubicBezTo>
                  <a:pt x="13029" y="418392"/>
                  <a:pt x="0" y="466115"/>
                  <a:pt x="0" y="489961"/>
                </a:cubicBezTo>
                <a:cubicBezTo>
                  <a:pt x="0" y="538707"/>
                  <a:pt x="2834" y="587620"/>
                  <a:pt x="9728" y="635876"/>
                </a:cubicBezTo>
                <a:cubicBezTo>
                  <a:pt x="12628" y="656178"/>
                  <a:pt x="22698" y="674787"/>
                  <a:pt x="29183" y="694242"/>
                </a:cubicBezTo>
                <a:cubicBezTo>
                  <a:pt x="46304" y="745605"/>
                  <a:pt x="33227" y="714900"/>
                  <a:pt x="77821" y="781791"/>
                </a:cubicBezTo>
                <a:lnTo>
                  <a:pt x="97277" y="810974"/>
                </a:lnTo>
                <a:cubicBezTo>
                  <a:pt x="103762" y="820702"/>
                  <a:pt x="108465" y="831890"/>
                  <a:pt x="116732" y="840157"/>
                </a:cubicBezTo>
                <a:cubicBezTo>
                  <a:pt x="136187" y="859612"/>
                  <a:pt x="159836" y="875630"/>
                  <a:pt x="175098" y="898523"/>
                </a:cubicBezTo>
                <a:cubicBezTo>
                  <a:pt x="193636" y="926330"/>
                  <a:pt x="224362" y="976554"/>
                  <a:pt x="252919" y="986072"/>
                </a:cubicBezTo>
                <a:lnTo>
                  <a:pt x="282102" y="995799"/>
                </a:lnTo>
                <a:lnTo>
                  <a:pt x="350196" y="1063893"/>
                </a:lnTo>
                <a:cubicBezTo>
                  <a:pt x="359924" y="1073621"/>
                  <a:pt x="371748" y="1081629"/>
                  <a:pt x="379379" y="1093076"/>
                </a:cubicBezTo>
                <a:cubicBezTo>
                  <a:pt x="392349" y="1112531"/>
                  <a:pt x="401755" y="1134909"/>
                  <a:pt x="418289" y="1151442"/>
                </a:cubicBezTo>
                <a:cubicBezTo>
                  <a:pt x="424774" y="1157927"/>
                  <a:pt x="432242" y="1163560"/>
                  <a:pt x="437745" y="1170897"/>
                </a:cubicBezTo>
                <a:cubicBezTo>
                  <a:pt x="451774" y="1189603"/>
                  <a:pt x="460121" y="1212729"/>
                  <a:pt x="476655" y="1229263"/>
                </a:cubicBezTo>
                <a:lnTo>
                  <a:pt x="515566" y="1268174"/>
                </a:lnTo>
                <a:cubicBezTo>
                  <a:pt x="525294" y="1277902"/>
                  <a:pt x="533302" y="1289726"/>
                  <a:pt x="544749" y="1297357"/>
                </a:cubicBezTo>
                <a:cubicBezTo>
                  <a:pt x="617205" y="1345660"/>
                  <a:pt x="528215" y="1283579"/>
                  <a:pt x="603115" y="1345995"/>
                </a:cubicBezTo>
                <a:cubicBezTo>
                  <a:pt x="612096" y="1353479"/>
                  <a:pt x="623169" y="1358147"/>
                  <a:pt x="632298" y="1365450"/>
                </a:cubicBezTo>
                <a:cubicBezTo>
                  <a:pt x="639460" y="1371179"/>
                  <a:pt x="644707" y="1379035"/>
                  <a:pt x="651753" y="1384906"/>
                </a:cubicBezTo>
                <a:cubicBezTo>
                  <a:pt x="664208" y="1395285"/>
                  <a:pt x="678354" y="1403538"/>
                  <a:pt x="690664" y="1414089"/>
                </a:cubicBezTo>
                <a:cubicBezTo>
                  <a:pt x="701109" y="1423042"/>
                  <a:pt x="708988" y="1434826"/>
                  <a:pt x="719847" y="1443272"/>
                </a:cubicBezTo>
                <a:cubicBezTo>
                  <a:pt x="738304" y="1457627"/>
                  <a:pt x="761680" y="1465648"/>
                  <a:pt x="778213" y="1482182"/>
                </a:cubicBezTo>
                <a:cubicBezTo>
                  <a:pt x="804918" y="1508889"/>
                  <a:pt x="788967" y="1498738"/>
                  <a:pt x="826851" y="1511365"/>
                </a:cubicBezTo>
                <a:cubicBezTo>
                  <a:pt x="876144" y="1560661"/>
                  <a:pt x="812352" y="1502666"/>
                  <a:pt x="875489" y="1540548"/>
                </a:cubicBezTo>
                <a:cubicBezTo>
                  <a:pt x="942254" y="1580606"/>
                  <a:pt x="841459" y="1542177"/>
                  <a:pt x="924128" y="1569731"/>
                </a:cubicBezTo>
                <a:cubicBezTo>
                  <a:pt x="943583" y="1582701"/>
                  <a:pt x="960312" y="1601248"/>
                  <a:pt x="982494" y="1608642"/>
                </a:cubicBezTo>
                <a:cubicBezTo>
                  <a:pt x="992222" y="1611885"/>
                  <a:pt x="1002713" y="1613390"/>
                  <a:pt x="1011677" y="1618370"/>
                </a:cubicBezTo>
                <a:cubicBezTo>
                  <a:pt x="1032117" y="1629725"/>
                  <a:pt x="1047861" y="1649886"/>
                  <a:pt x="1070043" y="1657280"/>
                </a:cubicBezTo>
                <a:lnTo>
                  <a:pt x="1157591" y="1686463"/>
                </a:lnTo>
                <a:cubicBezTo>
                  <a:pt x="1167319" y="1689706"/>
                  <a:pt x="1178242" y="1690503"/>
                  <a:pt x="1186774" y="1696191"/>
                </a:cubicBezTo>
                <a:cubicBezTo>
                  <a:pt x="1225102" y="1721743"/>
                  <a:pt x="1218756" y="1721209"/>
                  <a:pt x="1274323" y="1735101"/>
                </a:cubicBezTo>
                <a:cubicBezTo>
                  <a:pt x="1286792" y="1738218"/>
                  <a:pt x="1328460" y="1747579"/>
                  <a:pt x="1342417" y="1754557"/>
                </a:cubicBezTo>
                <a:cubicBezTo>
                  <a:pt x="1352874" y="1759785"/>
                  <a:pt x="1360613" y="1770017"/>
                  <a:pt x="1371600" y="1774012"/>
                </a:cubicBezTo>
                <a:cubicBezTo>
                  <a:pt x="1478636" y="1812934"/>
                  <a:pt x="1415358" y="1778870"/>
                  <a:pt x="1488332" y="1803195"/>
                </a:cubicBezTo>
                <a:cubicBezTo>
                  <a:pt x="1594773" y="1838677"/>
                  <a:pt x="1433542" y="1782087"/>
                  <a:pt x="1546698" y="1832378"/>
                </a:cubicBezTo>
                <a:cubicBezTo>
                  <a:pt x="1565438" y="1840707"/>
                  <a:pt x="1585609" y="1845348"/>
                  <a:pt x="1605064" y="1851833"/>
                </a:cubicBezTo>
                <a:lnTo>
                  <a:pt x="1634247" y="1861561"/>
                </a:lnTo>
                <a:cubicBezTo>
                  <a:pt x="1643975" y="1864804"/>
                  <a:pt x="1653375" y="1869278"/>
                  <a:pt x="1663430" y="1871289"/>
                </a:cubicBezTo>
                <a:cubicBezTo>
                  <a:pt x="1722123" y="1883027"/>
                  <a:pt x="1696383" y="1875787"/>
                  <a:pt x="1741251" y="1890744"/>
                </a:cubicBezTo>
                <a:cubicBezTo>
                  <a:pt x="1851166" y="1886347"/>
                  <a:pt x="1935417" y="1895705"/>
                  <a:pt x="2033081" y="1871289"/>
                </a:cubicBezTo>
                <a:cubicBezTo>
                  <a:pt x="2043029" y="1868802"/>
                  <a:pt x="2053093" y="1866147"/>
                  <a:pt x="2062264" y="1861561"/>
                </a:cubicBezTo>
                <a:cubicBezTo>
                  <a:pt x="2102190" y="1841598"/>
                  <a:pt x="2080739" y="1846781"/>
                  <a:pt x="2110902" y="1822650"/>
                </a:cubicBezTo>
                <a:cubicBezTo>
                  <a:pt x="2120031" y="1815347"/>
                  <a:pt x="2130357" y="1809680"/>
                  <a:pt x="2140085" y="1803195"/>
                </a:cubicBezTo>
                <a:cubicBezTo>
                  <a:pt x="2195840" y="1719561"/>
                  <a:pt x="2128994" y="1825377"/>
                  <a:pt x="2169268" y="1744829"/>
                </a:cubicBezTo>
                <a:cubicBezTo>
                  <a:pt x="2193043" y="1697279"/>
                  <a:pt x="2186225" y="1735363"/>
                  <a:pt x="2198451" y="1686463"/>
                </a:cubicBezTo>
                <a:cubicBezTo>
                  <a:pt x="2225951" y="1576465"/>
                  <a:pt x="2185895" y="1704675"/>
                  <a:pt x="2227634" y="1579459"/>
                </a:cubicBezTo>
                <a:cubicBezTo>
                  <a:pt x="2230877" y="1569731"/>
                  <a:pt x="2231674" y="1558808"/>
                  <a:pt x="2237362" y="1550276"/>
                </a:cubicBezTo>
                <a:cubicBezTo>
                  <a:pt x="2243847" y="1540548"/>
                  <a:pt x="2252069" y="1531777"/>
                  <a:pt x="2256817" y="1521093"/>
                </a:cubicBezTo>
                <a:cubicBezTo>
                  <a:pt x="2292585" y="1440615"/>
                  <a:pt x="2255772" y="1483226"/>
                  <a:pt x="2295728" y="1443272"/>
                </a:cubicBezTo>
                <a:cubicBezTo>
                  <a:pt x="2341953" y="1304595"/>
                  <a:pt x="2295513" y="1448890"/>
                  <a:pt x="2324911" y="1345995"/>
                </a:cubicBezTo>
                <a:cubicBezTo>
                  <a:pt x="2327728" y="1336136"/>
                  <a:pt x="2332151" y="1326760"/>
                  <a:pt x="2334638" y="1316812"/>
                </a:cubicBezTo>
                <a:cubicBezTo>
                  <a:pt x="2350067" y="1255097"/>
                  <a:pt x="2339618" y="1262960"/>
                  <a:pt x="2363821" y="1190353"/>
                </a:cubicBezTo>
                <a:cubicBezTo>
                  <a:pt x="2373092" y="1162540"/>
                  <a:pt x="2377170" y="1152794"/>
                  <a:pt x="2383277" y="1122259"/>
                </a:cubicBezTo>
                <a:cubicBezTo>
                  <a:pt x="2387145" y="1102918"/>
                  <a:pt x="2389476" y="1083299"/>
                  <a:pt x="2393004" y="1063893"/>
                </a:cubicBezTo>
                <a:cubicBezTo>
                  <a:pt x="2406529" y="989503"/>
                  <a:pt x="2409412" y="1000717"/>
                  <a:pt x="2422187" y="898523"/>
                </a:cubicBezTo>
                <a:cubicBezTo>
                  <a:pt x="2446769" y="701870"/>
                  <a:pt x="2416435" y="947426"/>
                  <a:pt x="2441643" y="733153"/>
                </a:cubicBezTo>
                <a:cubicBezTo>
                  <a:pt x="2450029" y="661873"/>
                  <a:pt x="2451343" y="655519"/>
                  <a:pt x="2461098" y="587238"/>
                </a:cubicBezTo>
                <a:cubicBezTo>
                  <a:pt x="2457855" y="502931"/>
                  <a:pt x="2456982" y="418500"/>
                  <a:pt x="2451370" y="334318"/>
                </a:cubicBezTo>
                <a:cubicBezTo>
                  <a:pt x="2450048" y="314481"/>
                  <a:pt x="2437517" y="285833"/>
                  <a:pt x="2431915" y="266225"/>
                </a:cubicBezTo>
                <a:cubicBezTo>
                  <a:pt x="2429604" y="258136"/>
                  <a:pt x="2418819" y="208729"/>
                  <a:pt x="2412460" y="198131"/>
                </a:cubicBezTo>
                <a:cubicBezTo>
                  <a:pt x="2407741" y="190267"/>
                  <a:pt x="2398507" y="186013"/>
                  <a:pt x="2393004" y="178676"/>
                </a:cubicBezTo>
                <a:cubicBezTo>
                  <a:pt x="2375751" y="155672"/>
                  <a:pt x="2360138" y="119980"/>
                  <a:pt x="2334638" y="100855"/>
                </a:cubicBezTo>
                <a:cubicBezTo>
                  <a:pt x="2315932" y="86826"/>
                  <a:pt x="2295727" y="74914"/>
                  <a:pt x="2276272" y="61944"/>
                </a:cubicBezTo>
                <a:cubicBezTo>
                  <a:pt x="2266544" y="55459"/>
                  <a:pt x="2258180" y="46186"/>
                  <a:pt x="2247089" y="42489"/>
                </a:cubicBezTo>
                <a:cubicBezTo>
                  <a:pt x="2237361" y="39246"/>
                  <a:pt x="2227077" y="37347"/>
                  <a:pt x="2217906" y="32761"/>
                </a:cubicBezTo>
                <a:cubicBezTo>
                  <a:pt x="2207449" y="27533"/>
                  <a:pt x="2199180" y="18534"/>
                  <a:pt x="2188723" y="13306"/>
                </a:cubicBezTo>
                <a:cubicBezTo>
                  <a:pt x="2179552" y="8720"/>
                  <a:pt x="2169060" y="7386"/>
                  <a:pt x="2159540" y="3578"/>
                </a:cubicBezTo>
                <a:cubicBezTo>
                  <a:pt x="2152808" y="885"/>
                  <a:pt x="2146570" y="-2907"/>
                  <a:pt x="2120630" y="357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92" name="Google Shape;692;p3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693" name="Google Shape;693;p37"/>
          <p:cNvGrpSpPr/>
          <p:nvPr/>
        </p:nvGrpSpPr>
        <p:grpSpPr>
          <a:xfrm>
            <a:off x="1751501" y="1368475"/>
            <a:ext cx="4726715" cy="2331624"/>
            <a:chOff x="-2863816" y="1556555"/>
            <a:chExt cx="3545036" cy="1748718"/>
          </a:xfrm>
        </p:grpSpPr>
        <p:sp>
          <p:nvSpPr>
            <p:cNvPr id="694" name="Google Shape;694;p37"/>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695" name="Google Shape;695;p37"/>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696" name="Google Shape;696;p37"/>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697" name="Google Shape;697;p37"/>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698" name="Google Shape;698;p37"/>
            <p:cNvSpPr/>
            <p:nvPr/>
          </p:nvSpPr>
          <p:spPr>
            <a:xfrm>
              <a:off x="-34748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699" name="Google Shape;699;p37"/>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700" name="Google Shape;700;p37"/>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701" name="Google Shape;701;p37"/>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702" name="Google Shape;702;p37"/>
            <p:cNvCxnSpPr>
              <a:stCxn id="694" idx="6"/>
              <a:endCxn id="697"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703" name="Google Shape;703;p37"/>
            <p:cNvCxnSpPr>
              <a:stCxn id="697" idx="2"/>
              <a:endCxn id="694"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704" name="Google Shape;704;p37"/>
            <p:cNvCxnSpPr>
              <a:stCxn id="701" idx="2"/>
              <a:endCxn id="700"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05" name="Google Shape;705;p37"/>
            <p:cNvCxnSpPr>
              <a:stCxn id="700" idx="6"/>
              <a:endCxn id="701"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06" name="Google Shape;706;p37"/>
            <p:cNvCxnSpPr>
              <a:stCxn id="694" idx="3"/>
              <a:endCxn id="696"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707" name="Google Shape;707;p37"/>
            <p:cNvCxnSpPr>
              <a:stCxn id="696" idx="6"/>
              <a:endCxn id="697"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708" name="Google Shape;708;p37"/>
            <p:cNvCxnSpPr>
              <a:stCxn id="694" idx="7"/>
              <a:endCxn id="695"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709" name="Google Shape;709;p37"/>
            <p:cNvCxnSpPr>
              <a:stCxn id="695" idx="6"/>
              <a:endCxn id="698"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710" name="Google Shape;710;p37"/>
            <p:cNvCxnSpPr>
              <a:stCxn id="698" idx="6"/>
              <a:endCxn id="699"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711" name="Google Shape;711;p37"/>
            <p:cNvCxnSpPr>
              <a:stCxn id="701" idx="1"/>
              <a:endCxn id="698"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712" name="Google Shape;712;p37"/>
            <p:cNvCxnSpPr>
              <a:stCxn id="699" idx="4"/>
              <a:endCxn id="701"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713" name="Google Shape;713;p37"/>
            <p:cNvCxnSpPr>
              <a:stCxn id="695" idx="5"/>
              <a:endCxn id="700"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714" name="Google Shape;714;p37"/>
            <p:cNvCxnSpPr>
              <a:stCxn id="695" idx="4"/>
              <a:endCxn id="697"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715" name="Google Shape;715;p37"/>
            <p:cNvCxnSpPr>
              <a:stCxn id="697" idx="5"/>
              <a:endCxn id="700"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716" name="Google Shape;716;p37"/>
            <p:cNvCxnSpPr>
              <a:stCxn id="700" idx="3"/>
              <a:endCxn id="696"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717" name="Google Shape;717;p37"/>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18" name="Google Shape;718;p37"/>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19" name="Google Shape;719;p37"/>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20" name="Google Shape;720;p37"/>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21" name="Google Shape;721;p37"/>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722" name="Google Shape;722;p37"/>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23" name="Google Shape;723;p37"/>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24" name="Google Shape;724;p37"/>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25" name="Google Shape;725;p37"/>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726" name="Google Shape;726;p37"/>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727" name="Google Shape;727;p37"/>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728" name="Google Shape;728;p37"/>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729" name="Google Shape;729;p37"/>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30" name="Google Shape;730;p37"/>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731" name="Google Shape;731;p37"/>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732" name="Google Shape;732;p37"/>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733" name="Google Shape;733;p37"/>
            <p:cNvSpPr txBox="1"/>
            <p:nvPr/>
          </p:nvSpPr>
          <p:spPr>
            <a:xfrm>
              <a:off x="-477173" y="160937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34" name="Google Shape;734;p37"/>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35" name="Google Shape;735;p37"/>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736" name="Google Shape;736;p37"/>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37" name="Google Shape;737;p37"/>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38" name="Google Shape;738;p37"/>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739" name="Google Shape;739;p37"/>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740" name="Google Shape;740;p37"/>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741" name="Google Shape;741;p37"/>
          <p:cNvGraphicFramePr/>
          <p:nvPr>
            <p:extLst>
              <p:ext uri="{D42A27DB-BD31-4B8C-83A1-F6EECF244321}">
                <p14:modId xmlns:p14="http://schemas.microsoft.com/office/powerpoint/2010/main" val="3467694810"/>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4</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B</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742" name="Google Shape;742;p37"/>
          <p:cNvSpPr txBox="1"/>
          <p:nvPr/>
        </p:nvSpPr>
        <p:spPr>
          <a:xfrm>
            <a:off x="1494698" y="4883675"/>
            <a:ext cx="39810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79722C78-EF1D-BFF3-FDAA-F39098F21C9D}"/>
              </a:ext>
            </a:extLst>
          </p:cNvPr>
          <p:cNvSpPr txBox="1"/>
          <p:nvPr/>
        </p:nvSpPr>
        <p:spPr>
          <a:xfrm>
            <a:off x="1040451" y="5798330"/>
            <a:ext cx="4974569"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We can choose to visit either D or F next, since they have the same smallest SD of 4 among all unvisited nodes. Let’s visit D</a:t>
            </a:r>
            <a:endParaRPr lang="en-SE" sz="1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8"/>
          <p:cNvSpPr/>
          <p:nvPr/>
        </p:nvSpPr>
        <p:spPr>
          <a:xfrm>
            <a:off x="1702340" y="1313234"/>
            <a:ext cx="2752928" cy="2217906"/>
          </a:xfrm>
          <a:custGeom>
            <a:avLst/>
            <a:gdLst/>
            <a:ahLst/>
            <a:cxnLst/>
            <a:rect l="l" t="t" r="r" b="b"/>
            <a:pathLst>
              <a:path w="2752928" h="2217906" extrusionOk="0">
                <a:moveTo>
                  <a:pt x="1566154" y="48638"/>
                </a:moveTo>
                <a:cubicBezTo>
                  <a:pt x="1354514" y="78873"/>
                  <a:pt x="1515015" y="59728"/>
                  <a:pt x="1060315" y="48638"/>
                </a:cubicBezTo>
                <a:lnTo>
                  <a:pt x="700392" y="38911"/>
                </a:lnTo>
                <a:cubicBezTo>
                  <a:pt x="638783" y="42153"/>
                  <a:pt x="577028" y="43294"/>
                  <a:pt x="515566" y="48638"/>
                </a:cubicBezTo>
                <a:cubicBezTo>
                  <a:pt x="495680" y="50367"/>
                  <a:pt x="429639" y="74038"/>
                  <a:pt x="418290" y="77821"/>
                </a:cubicBezTo>
                <a:cubicBezTo>
                  <a:pt x="408562" y="81064"/>
                  <a:pt x="397639" y="81861"/>
                  <a:pt x="389107" y="87549"/>
                </a:cubicBezTo>
                <a:cubicBezTo>
                  <a:pt x="259540" y="173926"/>
                  <a:pt x="451576" y="49601"/>
                  <a:pt x="330741" y="116732"/>
                </a:cubicBezTo>
                <a:cubicBezTo>
                  <a:pt x="310301" y="128088"/>
                  <a:pt x="291830" y="142673"/>
                  <a:pt x="272375" y="155643"/>
                </a:cubicBezTo>
                <a:lnTo>
                  <a:pt x="243192" y="175098"/>
                </a:lnTo>
                <a:cubicBezTo>
                  <a:pt x="205806" y="231179"/>
                  <a:pt x="238173" y="177082"/>
                  <a:pt x="214009" y="233464"/>
                </a:cubicBezTo>
                <a:cubicBezTo>
                  <a:pt x="208297" y="246793"/>
                  <a:pt x="199940" y="258911"/>
                  <a:pt x="194554" y="272375"/>
                </a:cubicBezTo>
                <a:cubicBezTo>
                  <a:pt x="186938" y="291416"/>
                  <a:pt x="181583" y="311285"/>
                  <a:pt x="175098" y="330740"/>
                </a:cubicBezTo>
                <a:lnTo>
                  <a:pt x="165371" y="359923"/>
                </a:lnTo>
                <a:cubicBezTo>
                  <a:pt x="162128" y="369651"/>
                  <a:pt x="158130" y="379158"/>
                  <a:pt x="155643" y="389106"/>
                </a:cubicBezTo>
                <a:cubicBezTo>
                  <a:pt x="152400" y="402076"/>
                  <a:pt x="149588" y="415162"/>
                  <a:pt x="145915" y="428017"/>
                </a:cubicBezTo>
                <a:cubicBezTo>
                  <a:pt x="143098" y="437876"/>
                  <a:pt x="138886" y="447308"/>
                  <a:pt x="136188" y="457200"/>
                </a:cubicBezTo>
                <a:cubicBezTo>
                  <a:pt x="129153" y="482997"/>
                  <a:pt x="123217" y="509081"/>
                  <a:pt x="116732" y="535021"/>
                </a:cubicBezTo>
                <a:lnTo>
                  <a:pt x="97277" y="612843"/>
                </a:lnTo>
                <a:cubicBezTo>
                  <a:pt x="94034" y="625813"/>
                  <a:pt x="89747" y="638566"/>
                  <a:pt x="87549" y="651753"/>
                </a:cubicBezTo>
                <a:cubicBezTo>
                  <a:pt x="77643" y="711191"/>
                  <a:pt x="76438" y="715639"/>
                  <a:pt x="68094" y="778213"/>
                </a:cubicBezTo>
                <a:cubicBezTo>
                  <a:pt x="64639" y="804126"/>
                  <a:pt x="62341" y="830196"/>
                  <a:pt x="58366" y="856034"/>
                </a:cubicBezTo>
                <a:cubicBezTo>
                  <a:pt x="55852" y="872375"/>
                  <a:pt x="50824" y="888283"/>
                  <a:pt x="48639" y="904672"/>
                </a:cubicBezTo>
                <a:cubicBezTo>
                  <a:pt x="44332" y="936974"/>
                  <a:pt x="42323" y="969541"/>
                  <a:pt x="38911" y="1001949"/>
                </a:cubicBezTo>
                <a:cubicBezTo>
                  <a:pt x="35837" y="1031150"/>
                  <a:pt x="31727" y="1060246"/>
                  <a:pt x="29183" y="1089498"/>
                </a:cubicBezTo>
                <a:cubicBezTo>
                  <a:pt x="25240" y="1134838"/>
                  <a:pt x="22209" y="1180257"/>
                  <a:pt x="19456" y="1225685"/>
                </a:cubicBezTo>
                <a:cubicBezTo>
                  <a:pt x="11054" y="1364320"/>
                  <a:pt x="6056" y="1494966"/>
                  <a:pt x="0" y="1634247"/>
                </a:cubicBezTo>
                <a:cubicBezTo>
                  <a:pt x="4773" y="1753562"/>
                  <a:pt x="-9044" y="1821347"/>
                  <a:pt x="19456" y="1916349"/>
                </a:cubicBezTo>
                <a:cubicBezTo>
                  <a:pt x="25349" y="1935992"/>
                  <a:pt x="27536" y="1957651"/>
                  <a:pt x="38911" y="1974715"/>
                </a:cubicBezTo>
                <a:cubicBezTo>
                  <a:pt x="63453" y="2011529"/>
                  <a:pt x="50099" y="1995631"/>
                  <a:pt x="77822" y="2023353"/>
                </a:cubicBezTo>
                <a:cubicBezTo>
                  <a:pt x="94799" y="2074288"/>
                  <a:pt x="80299" y="2045287"/>
                  <a:pt x="136188" y="2101175"/>
                </a:cubicBezTo>
                <a:cubicBezTo>
                  <a:pt x="221444" y="2186430"/>
                  <a:pt x="113297" y="2082098"/>
                  <a:pt x="194554" y="2149813"/>
                </a:cubicBezTo>
                <a:cubicBezTo>
                  <a:pt x="205122" y="2158620"/>
                  <a:pt x="211711" y="2172315"/>
                  <a:pt x="223737" y="2178996"/>
                </a:cubicBezTo>
                <a:cubicBezTo>
                  <a:pt x="241664" y="2188955"/>
                  <a:pt x="262208" y="2193477"/>
                  <a:pt x="282103" y="2198451"/>
                </a:cubicBezTo>
                <a:cubicBezTo>
                  <a:pt x="358893" y="2217649"/>
                  <a:pt x="307690" y="2207069"/>
                  <a:pt x="437745" y="2217906"/>
                </a:cubicBezTo>
                <a:cubicBezTo>
                  <a:pt x="503505" y="2215047"/>
                  <a:pt x="626930" y="2221139"/>
                  <a:pt x="710120" y="2198451"/>
                </a:cubicBezTo>
                <a:cubicBezTo>
                  <a:pt x="729905" y="2193055"/>
                  <a:pt x="748591" y="2183970"/>
                  <a:pt x="768486" y="2178996"/>
                </a:cubicBezTo>
                <a:cubicBezTo>
                  <a:pt x="781456" y="2175753"/>
                  <a:pt x="794591" y="2173110"/>
                  <a:pt x="807396" y="2169268"/>
                </a:cubicBezTo>
                <a:cubicBezTo>
                  <a:pt x="827039" y="2163375"/>
                  <a:pt x="845867" y="2154787"/>
                  <a:pt x="865762" y="2149813"/>
                </a:cubicBezTo>
                <a:cubicBezTo>
                  <a:pt x="987442" y="2119392"/>
                  <a:pt x="836139" y="2158276"/>
                  <a:pt x="933856" y="2130357"/>
                </a:cubicBezTo>
                <a:cubicBezTo>
                  <a:pt x="946711" y="2126684"/>
                  <a:pt x="959961" y="2124471"/>
                  <a:pt x="972766" y="2120630"/>
                </a:cubicBezTo>
                <a:cubicBezTo>
                  <a:pt x="1112325" y="2078764"/>
                  <a:pt x="938448" y="2124346"/>
                  <a:pt x="1108954" y="2081719"/>
                </a:cubicBezTo>
                <a:cubicBezTo>
                  <a:pt x="1121924" y="2078477"/>
                  <a:pt x="1134677" y="2074190"/>
                  <a:pt x="1147864" y="2071992"/>
                </a:cubicBezTo>
                <a:cubicBezTo>
                  <a:pt x="1201333" y="2063080"/>
                  <a:pt x="1294038" y="2045450"/>
                  <a:pt x="1352145" y="2042809"/>
                </a:cubicBezTo>
                <a:cubicBezTo>
                  <a:pt x="1465564" y="2037654"/>
                  <a:pt x="1579124" y="2036324"/>
                  <a:pt x="1692613" y="2033081"/>
                </a:cubicBezTo>
                <a:cubicBezTo>
                  <a:pt x="1818017" y="2025243"/>
                  <a:pt x="1879576" y="2024619"/>
                  <a:pt x="2003898" y="2003898"/>
                </a:cubicBezTo>
                <a:cubicBezTo>
                  <a:pt x="2049749" y="1996256"/>
                  <a:pt x="2060551" y="1996050"/>
                  <a:pt x="2101175" y="1984443"/>
                </a:cubicBezTo>
                <a:cubicBezTo>
                  <a:pt x="2111034" y="1981626"/>
                  <a:pt x="2121187" y="1979301"/>
                  <a:pt x="2130358" y="1974715"/>
                </a:cubicBezTo>
                <a:cubicBezTo>
                  <a:pt x="2140815" y="1969487"/>
                  <a:pt x="2148858" y="1960008"/>
                  <a:pt x="2159541" y="1955260"/>
                </a:cubicBezTo>
                <a:cubicBezTo>
                  <a:pt x="2178281" y="1946931"/>
                  <a:pt x="2200843" y="1947180"/>
                  <a:pt x="2217907" y="1935804"/>
                </a:cubicBezTo>
                <a:cubicBezTo>
                  <a:pt x="2237362" y="1922834"/>
                  <a:pt x="2259740" y="1913428"/>
                  <a:pt x="2276273" y="1896894"/>
                </a:cubicBezTo>
                <a:cubicBezTo>
                  <a:pt x="2282758" y="1890409"/>
                  <a:pt x="2288391" y="1882941"/>
                  <a:pt x="2295728" y="1877438"/>
                </a:cubicBezTo>
                <a:cubicBezTo>
                  <a:pt x="2314434" y="1863409"/>
                  <a:pt x="2337560" y="1855062"/>
                  <a:pt x="2354094" y="1838528"/>
                </a:cubicBezTo>
                <a:cubicBezTo>
                  <a:pt x="2373380" y="1819242"/>
                  <a:pt x="2400608" y="1797102"/>
                  <a:pt x="2412460" y="1770434"/>
                </a:cubicBezTo>
                <a:cubicBezTo>
                  <a:pt x="2420789" y="1751694"/>
                  <a:pt x="2425430" y="1731523"/>
                  <a:pt x="2431915" y="1712068"/>
                </a:cubicBezTo>
                <a:lnTo>
                  <a:pt x="2441643" y="1682885"/>
                </a:lnTo>
                <a:lnTo>
                  <a:pt x="2461098" y="1624519"/>
                </a:lnTo>
                <a:cubicBezTo>
                  <a:pt x="2464341" y="1614791"/>
                  <a:pt x="2468339" y="1605284"/>
                  <a:pt x="2470826" y="1595336"/>
                </a:cubicBezTo>
                <a:cubicBezTo>
                  <a:pt x="2474069" y="1582366"/>
                  <a:pt x="2475288" y="1568714"/>
                  <a:pt x="2480554" y="1556426"/>
                </a:cubicBezTo>
                <a:cubicBezTo>
                  <a:pt x="2485159" y="1545680"/>
                  <a:pt x="2495261" y="1537927"/>
                  <a:pt x="2500009" y="1527243"/>
                </a:cubicBezTo>
                <a:cubicBezTo>
                  <a:pt x="2546311" y="1423062"/>
                  <a:pt x="2494891" y="1505736"/>
                  <a:pt x="2538920" y="1439694"/>
                </a:cubicBezTo>
                <a:cubicBezTo>
                  <a:pt x="2585145" y="1301017"/>
                  <a:pt x="2538705" y="1445312"/>
                  <a:pt x="2568103" y="1342417"/>
                </a:cubicBezTo>
                <a:cubicBezTo>
                  <a:pt x="2570920" y="1332558"/>
                  <a:pt x="2575013" y="1323093"/>
                  <a:pt x="2577830" y="1313234"/>
                </a:cubicBezTo>
                <a:cubicBezTo>
                  <a:pt x="2581503" y="1300379"/>
                  <a:pt x="2583885" y="1287178"/>
                  <a:pt x="2587558" y="1274323"/>
                </a:cubicBezTo>
                <a:cubicBezTo>
                  <a:pt x="2590375" y="1264464"/>
                  <a:pt x="2594469" y="1254999"/>
                  <a:pt x="2597286" y="1245140"/>
                </a:cubicBezTo>
                <a:cubicBezTo>
                  <a:pt x="2600959" y="1232285"/>
                  <a:pt x="2603171" y="1219035"/>
                  <a:pt x="2607013" y="1206230"/>
                </a:cubicBezTo>
                <a:cubicBezTo>
                  <a:pt x="2612906" y="1186587"/>
                  <a:pt x="2619984" y="1167319"/>
                  <a:pt x="2626469" y="1147864"/>
                </a:cubicBezTo>
                <a:cubicBezTo>
                  <a:pt x="2629712" y="1138136"/>
                  <a:pt x="2633709" y="1128629"/>
                  <a:pt x="2636196" y="1118681"/>
                </a:cubicBezTo>
                <a:cubicBezTo>
                  <a:pt x="2639439" y="1105711"/>
                  <a:pt x="2642082" y="1092576"/>
                  <a:pt x="2645924" y="1079770"/>
                </a:cubicBezTo>
                <a:cubicBezTo>
                  <a:pt x="2651817" y="1060127"/>
                  <a:pt x="2660405" y="1041299"/>
                  <a:pt x="2665379" y="1021404"/>
                </a:cubicBezTo>
                <a:cubicBezTo>
                  <a:pt x="2668622" y="1008434"/>
                  <a:pt x="2671265" y="995299"/>
                  <a:pt x="2675107" y="982494"/>
                </a:cubicBezTo>
                <a:cubicBezTo>
                  <a:pt x="2681000" y="962851"/>
                  <a:pt x="2688077" y="943583"/>
                  <a:pt x="2694562" y="924128"/>
                </a:cubicBezTo>
                <a:lnTo>
                  <a:pt x="2714017" y="865762"/>
                </a:lnTo>
                <a:cubicBezTo>
                  <a:pt x="2717260" y="856034"/>
                  <a:pt x="2721258" y="846527"/>
                  <a:pt x="2723745" y="836579"/>
                </a:cubicBezTo>
                <a:lnTo>
                  <a:pt x="2733473" y="797668"/>
                </a:lnTo>
                <a:cubicBezTo>
                  <a:pt x="2742410" y="717225"/>
                  <a:pt x="2752928" y="635380"/>
                  <a:pt x="2752928" y="554477"/>
                </a:cubicBezTo>
                <a:cubicBezTo>
                  <a:pt x="2752928" y="486306"/>
                  <a:pt x="2750728" y="417950"/>
                  <a:pt x="2743200" y="350196"/>
                </a:cubicBezTo>
                <a:cubicBezTo>
                  <a:pt x="2740083" y="322141"/>
                  <a:pt x="2723699" y="285291"/>
                  <a:pt x="2704290" y="262647"/>
                </a:cubicBezTo>
                <a:cubicBezTo>
                  <a:pt x="2692353" y="248720"/>
                  <a:pt x="2675554" y="238998"/>
                  <a:pt x="2665379" y="223736"/>
                </a:cubicBezTo>
                <a:cubicBezTo>
                  <a:pt x="2639439" y="184825"/>
                  <a:pt x="2655652" y="201038"/>
                  <a:pt x="2616741" y="175098"/>
                </a:cubicBezTo>
                <a:cubicBezTo>
                  <a:pt x="2599139" y="148695"/>
                  <a:pt x="2586682" y="125875"/>
                  <a:pt x="2558375" y="107004"/>
                </a:cubicBezTo>
                <a:cubicBezTo>
                  <a:pt x="2548647" y="100519"/>
                  <a:pt x="2539876" y="92297"/>
                  <a:pt x="2529192" y="87549"/>
                </a:cubicBezTo>
                <a:cubicBezTo>
                  <a:pt x="2510452" y="79220"/>
                  <a:pt x="2490281" y="74579"/>
                  <a:pt x="2470826" y="68094"/>
                </a:cubicBezTo>
                <a:lnTo>
                  <a:pt x="2441643" y="58366"/>
                </a:lnTo>
                <a:lnTo>
                  <a:pt x="2354094" y="29183"/>
                </a:lnTo>
                <a:cubicBezTo>
                  <a:pt x="2323783" y="19079"/>
                  <a:pt x="2311493" y="13641"/>
                  <a:pt x="2276273" y="9728"/>
                </a:cubicBezTo>
                <a:cubicBezTo>
                  <a:pt x="2234254" y="5059"/>
                  <a:pt x="2191966" y="3243"/>
                  <a:pt x="2149813" y="0"/>
                </a:cubicBezTo>
                <a:cubicBezTo>
                  <a:pt x="2052536" y="3243"/>
                  <a:pt x="1955012" y="2068"/>
                  <a:pt x="1857983" y="9728"/>
                </a:cubicBezTo>
                <a:cubicBezTo>
                  <a:pt x="1831327" y="11832"/>
                  <a:pt x="1806694" y="25866"/>
                  <a:pt x="1780162" y="29183"/>
                </a:cubicBezTo>
                <a:lnTo>
                  <a:pt x="1702341" y="38911"/>
                </a:lnTo>
                <a:cubicBezTo>
                  <a:pt x="1692613" y="42153"/>
                  <a:pt x="1683412" y="48638"/>
                  <a:pt x="1673158" y="48638"/>
                </a:cubicBezTo>
                <a:cubicBezTo>
                  <a:pt x="1640571" y="48638"/>
                  <a:pt x="1575881" y="38911"/>
                  <a:pt x="1566154" y="4863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750" name="Google Shape;750;p3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751" name="Google Shape;751;p38"/>
          <p:cNvGrpSpPr/>
          <p:nvPr/>
        </p:nvGrpSpPr>
        <p:grpSpPr>
          <a:xfrm>
            <a:off x="1751501" y="1368475"/>
            <a:ext cx="4726715" cy="2331624"/>
            <a:chOff x="-2863816" y="1556555"/>
            <a:chExt cx="3545036" cy="1748718"/>
          </a:xfrm>
        </p:grpSpPr>
        <p:sp>
          <p:nvSpPr>
            <p:cNvPr id="752" name="Google Shape;752;p38"/>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753" name="Google Shape;753;p38"/>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754" name="Google Shape;754;p38"/>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755" name="Google Shape;755;p38"/>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756" name="Google Shape;756;p38"/>
            <p:cNvSpPr/>
            <p:nvPr/>
          </p:nvSpPr>
          <p:spPr>
            <a:xfrm>
              <a:off x="-34748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757" name="Google Shape;757;p38"/>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758" name="Google Shape;758;p38"/>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759" name="Google Shape;759;p38"/>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760" name="Google Shape;760;p38"/>
            <p:cNvCxnSpPr>
              <a:stCxn id="752" idx="6"/>
              <a:endCxn id="755"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761" name="Google Shape;761;p38"/>
            <p:cNvCxnSpPr>
              <a:stCxn id="755" idx="2"/>
              <a:endCxn id="752"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762" name="Google Shape;762;p38"/>
            <p:cNvCxnSpPr>
              <a:stCxn id="759" idx="2"/>
              <a:endCxn id="758"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63" name="Google Shape;763;p38"/>
            <p:cNvCxnSpPr>
              <a:stCxn id="758" idx="6"/>
              <a:endCxn id="759"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64" name="Google Shape;764;p38"/>
            <p:cNvCxnSpPr>
              <a:stCxn id="752" idx="3"/>
              <a:endCxn id="754"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765" name="Google Shape;765;p38"/>
            <p:cNvCxnSpPr>
              <a:stCxn id="754" idx="6"/>
              <a:endCxn id="755"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766" name="Google Shape;766;p38"/>
            <p:cNvCxnSpPr>
              <a:stCxn id="752" idx="7"/>
              <a:endCxn id="753"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767" name="Google Shape;767;p38"/>
            <p:cNvCxnSpPr>
              <a:stCxn id="753" idx="6"/>
              <a:endCxn id="756"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768" name="Google Shape;768;p38"/>
            <p:cNvCxnSpPr>
              <a:stCxn id="756" idx="6"/>
              <a:endCxn id="757"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769" name="Google Shape;769;p38"/>
            <p:cNvCxnSpPr>
              <a:stCxn id="759" idx="1"/>
              <a:endCxn id="756"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770" name="Google Shape;770;p38"/>
            <p:cNvCxnSpPr>
              <a:stCxn id="757" idx="4"/>
              <a:endCxn id="759"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771" name="Google Shape;771;p38"/>
            <p:cNvCxnSpPr>
              <a:stCxn id="753" idx="5"/>
              <a:endCxn id="758"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772" name="Google Shape;772;p38"/>
            <p:cNvCxnSpPr>
              <a:stCxn id="753" idx="4"/>
              <a:endCxn id="755"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773" name="Google Shape;773;p38"/>
            <p:cNvCxnSpPr>
              <a:stCxn id="755" idx="5"/>
              <a:endCxn id="758"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774" name="Google Shape;774;p38"/>
            <p:cNvCxnSpPr>
              <a:stCxn id="758" idx="3"/>
              <a:endCxn id="754"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775" name="Google Shape;775;p38"/>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76" name="Google Shape;776;p38"/>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77" name="Google Shape;777;p38"/>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78" name="Google Shape;778;p38"/>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79" name="Google Shape;779;p38"/>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780" name="Google Shape;780;p38"/>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81" name="Google Shape;781;p38"/>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82" name="Google Shape;782;p38"/>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83" name="Google Shape;783;p38"/>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784" name="Google Shape;784;p38"/>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785" name="Google Shape;785;p38"/>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786" name="Google Shape;786;p38"/>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787" name="Google Shape;787;p38"/>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88" name="Google Shape;788;p38"/>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789" name="Google Shape;789;p38"/>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790" name="Google Shape;790;p38"/>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791" name="Google Shape;791;p38"/>
            <p:cNvSpPr txBox="1"/>
            <p:nvPr/>
          </p:nvSpPr>
          <p:spPr>
            <a:xfrm>
              <a:off x="-477173" y="160937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92" name="Google Shape;792;p38"/>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93" name="Google Shape;793;p38"/>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794" name="Google Shape;794;p38"/>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95" name="Google Shape;795;p38"/>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96" name="Google Shape;796;p38"/>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797" name="Google Shape;797;p38"/>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798" name="Google Shape;798;p38"/>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799" name="Google Shape;799;p38"/>
          <p:cNvGraphicFramePr/>
          <p:nvPr>
            <p:extLst>
              <p:ext uri="{D42A27DB-BD31-4B8C-83A1-F6EECF244321}">
                <p14:modId xmlns:p14="http://schemas.microsoft.com/office/powerpoint/2010/main" val="2192279663"/>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800" name="Google Shape;800;p38"/>
          <p:cNvSpPr txBox="1"/>
          <p:nvPr/>
        </p:nvSpPr>
        <p:spPr>
          <a:xfrm>
            <a:off x="1527675" y="4883675"/>
            <a:ext cx="39483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8615D611-6A8D-B994-0DEF-2BE295807E67}"/>
              </a:ext>
            </a:extLst>
          </p:cNvPr>
          <p:cNvSpPr txBox="1"/>
          <p:nvPr/>
        </p:nvSpPr>
        <p:spPr>
          <a:xfrm>
            <a:off x="1231686" y="5890385"/>
            <a:ext cx="4525392"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Visit F next, since F has the smallest SD of 4 among all unvisited nodes</a:t>
            </a:r>
            <a:endParaRPr lang="en-SE" sz="1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9"/>
          <p:cNvSpPr/>
          <p:nvPr/>
        </p:nvSpPr>
        <p:spPr>
          <a:xfrm>
            <a:off x="1712068" y="1322707"/>
            <a:ext cx="3988341" cy="2237616"/>
          </a:xfrm>
          <a:custGeom>
            <a:avLst/>
            <a:gdLst/>
            <a:ahLst/>
            <a:cxnLst/>
            <a:rect l="l" t="t" r="r" b="b"/>
            <a:pathLst>
              <a:path w="3988341" h="2237616" extrusionOk="0">
                <a:moveTo>
                  <a:pt x="3852153" y="107259"/>
                </a:moveTo>
                <a:cubicBezTo>
                  <a:pt x="3827834" y="100774"/>
                  <a:pt x="3793625" y="101996"/>
                  <a:pt x="3764604" y="97531"/>
                </a:cubicBezTo>
                <a:cubicBezTo>
                  <a:pt x="3737295" y="93330"/>
                  <a:pt x="3690063" y="75926"/>
                  <a:pt x="3667328" y="68348"/>
                </a:cubicBezTo>
                <a:cubicBezTo>
                  <a:pt x="3657600" y="65105"/>
                  <a:pt x="3648348" y="59641"/>
                  <a:pt x="3638145" y="58621"/>
                </a:cubicBezTo>
                <a:cubicBezTo>
                  <a:pt x="3605719" y="55378"/>
                  <a:pt x="3573444" y="49773"/>
                  <a:pt x="3540868" y="48893"/>
                </a:cubicBezTo>
                <a:cubicBezTo>
                  <a:pt x="3333395" y="43285"/>
                  <a:pt x="3125821" y="42408"/>
                  <a:pt x="2918298" y="39165"/>
                </a:cubicBezTo>
                <a:cubicBezTo>
                  <a:pt x="2552395" y="16298"/>
                  <a:pt x="2787078" y="28492"/>
                  <a:pt x="2110902" y="19710"/>
                </a:cubicBezTo>
                <a:lnTo>
                  <a:pt x="1264596" y="9982"/>
                </a:lnTo>
                <a:cubicBezTo>
                  <a:pt x="1031271" y="-623"/>
                  <a:pt x="1051810" y="-5786"/>
                  <a:pt x="807396" y="9982"/>
                </a:cubicBezTo>
                <a:cubicBezTo>
                  <a:pt x="792515" y="10942"/>
                  <a:pt x="718247" y="25470"/>
                  <a:pt x="700392" y="29438"/>
                </a:cubicBezTo>
                <a:cubicBezTo>
                  <a:pt x="656274" y="39242"/>
                  <a:pt x="651634" y="42448"/>
                  <a:pt x="603115" y="58621"/>
                </a:cubicBezTo>
                <a:lnTo>
                  <a:pt x="544749" y="78076"/>
                </a:lnTo>
                <a:lnTo>
                  <a:pt x="486383" y="97531"/>
                </a:lnTo>
                <a:cubicBezTo>
                  <a:pt x="476655" y="100774"/>
                  <a:pt x="465732" y="101571"/>
                  <a:pt x="457200" y="107259"/>
                </a:cubicBezTo>
                <a:cubicBezTo>
                  <a:pt x="390302" y="151858"/>
                  <a:pt x="421017" y="138776"/>
                  <a:pt x="369651" y="155897"/>
                </a:cubicBezTo>
                <a:cubicBezTo>
                  <a:pt x="322668" y="202883"/>
                  <a:pt x="379837" y="143167"/>
                  <a:pt x="330741" y="204536"/>
                </a:cubicBezTo>
                <a:cubicBezTo>
                  <a:pt x="309864" y="230632"/>
                  <a:pt x="310190" y="220976"/>
                  <a:pt x="282102" y="243446"/>
                </a:cubicBezTo>
                <a:cubicBezTo>
                  <a:pt x="256008" y="264322"/>
                  <a:pt x="265660" y="263999"/>
                  <a:pt x="243192" y="292084"/>
                </a:cubicBezTo>
                <a:cubicBezTo>
                  <a:pt x="237462" y="299246"/>
                  <a:pt x="230221" y="305055"/>
                  <a:pt x="223736" y="311540"/>
                </a:cubicBezTo>
                <a:cubicBezTo>
                  <a:pt x="196181" y="394210"/>
                  <a:pt x="234612" y="293414"/>
                  <a:pt x="194553" y="360178"/>
                </a:cubicBezTo>
                <a:cubicBezTo>
                  <a:pt x="179631" y="385047"/>
                  <a:pt x="171731" y="413868"/>
                  <a:pt x="155643" y="437999"/>
                </a:cubicBezTo>
                <a:lnTo>
                  <a:pt x="136187" y="467182"/>
                </a:lnTo>
                <a:cubicBezTo>
                  <a:pt x="129702" y="486637"/>
                  <a:pt x="128107" y="508484"/>
                  <a:pt x="116732" y="525548"/>
                </a:cubicBezTo>
                <a:cubicBezTo>
                  <a:pt x="110247" y="535276"/>
                  <a:pt x="102025" y="544048"/>
                  <a:pt x="97277" y="554731"/>
                </a:cubicBezTo>
                <a:cubicBezTo>
                  <a:pt x="88948" y="573471"/>
                  <a:pt x="84306" y="593642"/>
                  <a:pt x="77821" y="613097"/>
                </a:cubicBezTo>
                <a:cubicBezTo>
                  <a:pt x="74578" y="622825"/>
                  <a:pt x="70581" y="632332"/>
                  <a:pt x="68094" y="642280"/>
                </a:cubicBezTo>
                <a:cubicBezTo>
                  <a:pt x="44379" y="737139"/>
                  <a:pt x="73327" y="618728"/>
                  <a:pt x="48638" y="729829"/>
                </a:cubicBezTo>
                <a:cubicBezTo>
                  <a:pt x="45738" y="742880"/>
                  <a:pt x="41303" y="755586"/>
                  <a:pt x="38911" y="768740"/>
                </a:cubicBezTo>
                <a:cubicBezTo>
                  <a:pt x="34810" y="791298"/>
                  <a:pt x="32213" y="814106"/>
                  <a:pt x="29183" y="836833"/>
                </a:cubicBezTo>
                <a:cubicBezTo>
                  <a:pt x="17037" y="927928"/>
                  <a:pt x="19049" y="919123"/>
                  <a:pt x="9728" y="1021659"/>
                </a:cubicBezTo>
                <a:cubicBezTo>
                  <a:pt x="6485" y="1112450"/>
                  <a:pt x="0" y="1203184"/>
                  <a:pt x="0" y="1294033"/>
                </a:cubicBezTo>
                <a:cubicBezTo>
                  <a:pt x="0" y="1381642"/>
                  <a:pt x="4263" y="1469242"/>
                  <a:pt x="9728" y="1556680"/>
                </a:cubicBezTo>
                <a:cubicBezTo>
                  <a:pt x="10531" y="1569525"/>
                  <a:pt x="24781" y="1628821"/>
                  <a:pt x="29183" y="1644229"/>
                </a:cubicBezTo>
                <a:cubicBezTo>
                  <a:pt x="32000" y="1654088"/>
                  <a:pt x="36424" y="1663464"/>
                  <a:pt x="38911" y="1673412"/>
                </a:cubicBezTo>
                <a:cubicBezTo>
                  <a:pt x="42921" y="1689452"/>
                  <a:pt x="45051" y="1705910"/>
                  <a:pt x="48638" y="1722050"/>
                </a:cubicBezTo>
                <a:cubicBezTo>
                  <a:pt x="51538" y="1735101"/>
                  <a:pt x="55466" y="1747910"/>
                  <a:pt x="58366" y="1760961"/>
                </a:cubicBezTo>
                <a:cubicBezTo>
                  <a:pt x="61953" y="1777101"/>
                  <a:pt x="64507" y="1793459"/>
                  <a:pt x="68094" y="1809599"/>
                </a:cubicBezTo>
                <a:cubicBezTo>
                  <a:pt x="77898" y="1853717"/>
                  <a:pt x="81104" y="1858357"/>
                  <a:pt x="97277" y="1906876"/>
                </a:cubicBezTo>
                <a:cubicBezTo>
                  <a:pt x="100520" y="1916604"/>
                  <a:pt x="99753" y="1928809"/>
                  <a:pt x="107004" y="1936059"/>
                </a:cubicBezTo>
                <a:cubicBezTo>
                  <a:pt x="113489" y="1942544"/>
                  <a:pt x="120731" y="1948352"/>
                  <a:pt x="126460" y="1955514"/>
                </a:cubicBezTo>
                <a:cubicBezTo>
                  <a:pt x="133763" y="1964643"/>
                  <a:pt x="137117" y="1976998"/>
                  <a:pt x="145915" y="1984697"/>
                </a:cubicBezTo>
                <a:cubicBezTo>
                  <a:pt x="145923" y="1984704"/>
                  <a:pt x="218868" y="2033332"/>
                  <a:pt x="233464" y="2043063"/>
                </a:cubicBezTo>
                <a:lnTo>
                  <a:pt x="350196" y="2120884"/>
                </a:lnTo>
                <a:lnTo>
                  <a:pt x="408562" y="2159795"/>
                </a:lnTo>
                <a:cubicBezTo>
                  <a:pt x="418290" y="2163038"/>
                  <a:pt x="428781" y="2164543"/>
                  <a:pt x="437745" y="2169523"/>
                </a:cubicBezTo>
                <a:cubicBezTo>
                  <a:pt x="458185" y="2180878"/>
                  <a:pt x="473929" y="2201039"/>
                  <a:pt x="496111" y="2208433"/>
                </a:cubicBezTo>
                <a:cubicBezTo>
                  <a:pt x="570162" y="2233118"/>
                  <a:pt x="534367" y="2223867"/>
                  <a:pt x="603115" y="2237616"/>
                </a:cubicBezTo>
                <a:cubicBezTo>
                  <a:pt x="700392" y="2234374"/>
                  <a:pt x="797916" y="2235549"/>
                  <a:pt x="894945" y="2227889"/>
                </a:cubicBezTo>
                <a:cubicBezTo>
                  <a:pt x="942849" y="2224107"/>
                  <a:pt x="962687" y="2209924"/>
                  <a:pt x="1001949" y="2198706"/>
                </a:cubicBezTo>
                <a:cubicBezTo>
                  <a:pt x="1014804" y="2195033"/>
                  <a:pt x="1028054" y="2192820"/>
                  <a:pt x="1040860" y="2188978"/>
                </a:cubicBezTo>
                <a:cubicBezTo>
                  <a:pt x="1060503" y="2183085"/>
                  <a:pt x="1079771" y="2176008"/>
                  <a:pt x="1099226" y="2169523"/>
                </a:cubicBezTo>
                <a:lnTo>
                  <a:pt x="1157592" y="2150067"/>
                </a:lnTo>
                <a:cubicBezTo>
                  <a:pt x="1182858" y="2141645"/>
                  <a:pt x="1212136" y="2132523"/>
                  <a:pt x="1235413" y="2120884"/>
                </a:cubicBezTo>
                <a:cubicBezTo>
                  <a:pt x="1245870" y="2115656"/>
                  <a:pt x="1254139" y="2106657"/>
                  <a:pt x="1264596" y="2101429"/>
                </a:cubicBezTo>
                <a:cubicBezTo>
                  <a:pt x="1373716" y="2046871"/>
                  <a:pt x="1191015" y="2153204"/>
                  <a:pt x="1332689" y="2072246"/>
                </a:cubicBezTo>
                <a:cubicBezTo>
                  <a:pt x="1342840" y="2066445"/>
                  <a:pt x="1351188" y="2057539"/>
                  <a:pt x="1361872" y="2052791"/>
                </a:cubicBezTo>
                <a:cubicBezTo>
                  <a:pt x="1380612" y="2044462"/>
                  <a:pt x="1400783" y="2039821"/>
                  <a:pt x="1420238" y="2033336"/>
                </a:cubicBezTo>
                <a:cubicBezTo>
                  <a:pt x="1462174" y="2019357"/>
                  <a:pt x="1472367" y="2015129"/>
                  <a:pt x="1527243" y="2004153"/>
                </a:cubicBezTo>
                <a:cubicBezTo>
                  <a:pt x="1734892" y="1962622"/>
                  <a:pt x="1559351" y="1994756"/>
                  <a:pt x="2062264" y="1984697"/>
                </a:cubicBezTo>
                <a:cubicBezTo>
                  <a:pt x="2084962" y="1981455"/>
                  <a:pt x="2108017" y="1980126"/>
                  <a:pt x="2130358" y="1974970"/>
                </a:cubicBezTo>
                <a:cubicBezTo>
                  <a:pt x="2150340" y="1970359"/>
                  <a:pt x="2168828" y="1960487"/>
                  <a:pt x="2188723" y="1955514"/>
                </a:cubicBezTo>
                <a:lnTo>
                  <a:pt x="2227634" y="1945787"/>
                </a:lnTo>
                <a:cubicBezTo>
                  <a:pt x="2240604" y="1932817"/>
                  <a:pt x="2251283" y="1917051"/>
                  <a:pt x="2266545" y="1906876"/>
                </a:cubicBezTo>
                <a:cubicBezTo>
                  <a:pt x="2286000" y="1893906"/>
                  <a:pt x="2308377" y="1884499"/>
                  <a:pt x="2324911" y="1867965"/>
                </a:cubicBezTo>
                <a:cubicBezTo>
                  <a:pt x="2410170" y="1782706"/>
                  <a:pt x="2305834" y="1890858"/>
                  <a:pt x="2373549" y="1809599"/>
                </a:cubicBezTo>
                <a:cubicBezTo>
                  <a:pt x="2382356" y="1799031"/>
                  <a:pt x="2393925" y="1790984"/>
                  <a:pt x="2402732" y="1780416"/>
                </a:cubicBezTo>
                <a:cubicBezTo>
                  <a:pt x="2424274" y="1754566"/>
                  <a:pt x="2424347" y="1742590"/>
                  <a:pt x="2441643" y="1712323"/>
                </a:cubicBezTo>
                <a:cubicBezTo>
                  <a:pt x="2447444" y="1702172"/>
                  <a:pt x="2456350" y="1693824"/>
                  <a:pt x="2461098" y="1683140"/>
                </a:cubicBezTo>
                <a:cubicBezTo>
                  <a:pt x="2469427" y="1664400"/>
                  <a:pt x="2474068" y="1644229"/>
                  <a:pt x="2480553" y="1624774"/>
                </a:cubicBezTo>
                <a:cubicBezTo>
                  <a:pt x="2483796" y="1615046"/>
                  <a:pt x="2484593" y="1604123"/>
                  <a:pt x="2490281" y="1595591"/>
                </a:cubicBezTo>
                <a:cubicBezTo>
                  <a:pt x="2521111" y="1549346"/>
                  <a:pt x="2506040" y="1577497"/>
                  <a:pt x="2529192" y="1508042"/>
                </a:cubicBezTo>
                <a:lnTo>
                  <a:pt x="2538919" y="1478859"/>
                </a:lnTo>
                <a:cubicBezTo>
                  <a:pt x="2542162" y="1469131"/>
                  <a:pt x="2546160" y="1459624"/>
                  <a:pt x="2548647" y="1449676"/>
                </a:cubicBezTo>
                <a:cubicBezTo>
                  <a:pt x="2551890" y="1436706"/>
                  <a:pt x="2553109" y="1423054"/>
                  <a:pt x="2558375" y="1410765"/>
                </a:cubicBezTo>
                <a:cubicBezTo>
                  <a:pt x="2562980" y="1400019"/>
                  <a:pt x="2573082" y="1392266"/>
                  <a:pt x="2577830" y="1381582"/>
                </a:cubicBezTo>
                <a:cubicBezTo>
                  <a:pt x="2586159" y="1362842"/>
                  <a:pt x="2592311" y="1343111"/>
                  <a:pt x="2597285" y="1323216"/>
                </a:cubicBezTo>
                <a:cubicBezTo>
                  <a:pt x="2600402" y="1310748"/>
                  <a:pt x="2609763" y="1269079"/>
                  <a:pt x="2616741" y="1255123"/>
                </a:cubicBezTo>
                <a:cubicBezTo>
                  <a:pt x="2621969" y="1244666"/>
                  <a:pt x="2629711" y="1235668"/>
                  <a:pt x="2636196" y="1225940"/>
                </a:cubicBezTo>
                <a:lnTo>
                  <a:pt x="2655651" y="1167574"/>
                </a:lnTo>
                <a:cubicBezTo>
                  <a:pt x="2658894" y="1157846"/>
                  <a:pt x="2659691" y="1146923"/>
                  <a:pt x="2665379" y="1138391"/>
                </a:cubicBezTo>
                <a:cubicBezTo>
                  <a:pt x="2714464" y="1064763"/>
                  <a:pt x="2687755" y="1096559"/>
                  <a:pt x="2743200" y="1041114"/>
                </a:cubicBezTo>
                <a:cubicBezTo>
                  <a:pt x="2779634" y="1004680"/>
                  <a:pt x="2759332" y="1016281"/>
                  <a:pt x="2801566" y="1002204"/>
                </a:cubicBezTo>
                <a:cubicBezTo>
                  <a:pt x="2808051" y="995719"/>
                  <a:pt x="2812818" y="986850"/>
                  <a:pt x="2821021" y="982748"/>
                </a:cubicBezTo>
                <a:cubicBezTo>
                  <a:pt x="2839364" y="973577"/>
                  <a:pt x="2859932" y="969778"/>
                  <a:pt x="2879387" y="963293"/>
                </a:cubicBezTo>
                <a:lnTo>
                  <a:pt x="2937753" y="943838"/>
                </a:lnTo>
                <a:cubicBezTo>
                  <a:pt x="2950723" y="940595"/>
                  <a:pt x="2963300" y="934509"/>
                  <a:pt x="2976664" y="934110"/>
                </a:cubicBezTo>
                <a:cubicBezTo>
                  <a:pt x="3180879" y="928014"/>
                  <a:pt x="3385225" y="927625"/>
                  <a:pt x="3589506" y="924382"/>
                </a:cubicBezTo>
                <a:cubicBezTo>
                  <a:pt x="3622948" y="917694"/>
                  <a:pt x="3644993" y="914088"/>
                  <a:pt x="3677055" y="904927"/>
                </a:cubicBezTo>
                <a:cubicBezTo>
                  <a:pt x="3686914" y="902110"/>
                  <a:pt x="3696510" y="898442"/>
                  <a:pt x="3706238" y="895199"/>
                </a:cubicBezTo>
                <a:cubicBezTo>
                  <a:pt x="3753224" y="848216"/>
                  <a:pt x="3693508" y="905385"/>
                  <a:pt x="3754877" y="856289"/>
                </a:cubicBezTo>
                <a:cubicBezTo>
                  <a:pt x="3803007" y="817784"/>
                  <a:pt x="3743229" y="858208"/>
                  <a:pt x="3793787" y="807650"/>
                </a:cubicBezTo>
                <a:cubicBezTo>
                  <a:pt x="3802054" y="799383"/>
                  <a:pt x="3814093" y="795803"/>
                  <a:pt x="3822970" y="788195"/>
                </a:cubicBezTo>
                <a:cubicBezTo>
                  <a:pt x="3836897" y="776258"/>
                  <a:pt x="3848911" y="762254"/>
                  <a:pt x="3861881" y="749284"/>
                </a:cubicBezTo>
                <a:lnTo>
                  <a:pt x="3891064" y="720102"/>
                </a:lnTo>
                <a:lnTo>
                  <a:pt x="3910519" y="700646"/>
                </a:lnTo>
                <a:cubicBezTo>
                  <a:pt x="3934971" y="627293"/>
                  <a:pt x="3901987" y="717710"/>
                  <a:pt x="3939702" y="642280"/>
                </a:cubicBezTo>
                <a:cubicBezTo>
                  <a:pt x="3944288" y="633109"/>
                  <a:pt x="3944844" y="622268"/>
                  <a:pt x="3949430" y="613097"/>
                </a:cubicBezTo>
                <a:cubicBezTo>
                  <a:pt x="3987145" y="537667"/>
                  <a:pt x="3954161" y="628084"/>
                  <a:pt x="3978613" y="554731"/>
                </a:cubicBezTo>
                <a:cubicBezTo>
                  <a:pt x="3981856" y="512578"/>
                  <a:pt x="3988341" y="470550"/>
                  <a:pt x="3988341" y="428272"/>
                </a:cubicBezTo>
                <a:cubicBezTo>
                  <a:pt x="3988341" y="376290"/>
                  <a:pt x="3985636" y="324135"/>
                  <a:pt x="3978613" y="272629"/>
                </a:cubicBezTo>
                <a:cubicBezTo>
                  <a:pt x="3975842" y="252309"/>
                  <a:pt x="3965643" y="233718"/>
                  <a:pt x="3959158" y="214263"/>
                </a:cubicBezTo>
                <a:cubicBezTo>
                  <a:pt x="3955915" y="204535"/>
                  <a:pt x="3955118" y="193612"/>
                  <a:pt x="3949430" y="185080"/>
                </a:cubicBezTo>
                <a:cubicBezTo>
                  <a:pt x="3942555" y="174768"/>
                  <a:pt x="3924382" y="143373"/>
                  <a:pt x="3910519" y="136442"/>
                </a:cubicBezTo>
                <a:cubicBezTo>
                  <a:pt x="3869557" y="115962"/>
                  <a:pt x="3876472" y="113744"/>
                  <a:pt x="3852153" y="10725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08" name="Google Shape;808;p3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809" name="Google Shape;809;p39"/>
          <p:cNvGrpSpPr/>
          <p:nvPr/>
        </p:nvGrpSpPr>
        <p:grpSpPr>
          <a:xfrm>
            <a:off x="1751502" y="1368475"/>
            <a:ext cx="4726714" cy="2331624"/>
            <a:chOff x="-2863816" y="1556555"/>
            <a:chExt cx="3545036" cy="1748718"/>
          </a:xfrm>
        </p:grpSpPr>
        <p:sp>
          <p:nvSpPr>
            <p:cNvPr id="810" name="Google Shape;810;p39"/>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811" name="Google Shape;811;p39"/>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812" name="Google Shape;812;p39"/>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813" name="Google Shape;813;p39"/>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814" name="Google Shape;814;p39"/>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815" name="Google Shape;815;p39"/>
            <p:cNvSpPr/>
            <p:nvPr/>
          </p:nvSpPr>
          <p:spPr>
            <a:xfrm>
              <a:off x="39547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816" name="Google Shape;816;p39"/>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817" name="Google Shape;817;p39"/>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818" name="Google Shape;818;p39"/>
            <p:cNvCxnSpPr>
              <a:stCxn id="810" idx="6"/>
              <a:endCxn id="813"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819" name="Google Shape;819;p39"/>
            <p:cNvCxnSpPr>
              <a:stCxn id="813" idx="2"/>
              <a:endCxn id="810"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820" name="Google Shape;820;p39"/>
            <p:cNvCxnSpPr>
              <a:stCxn id="817" idx="2"/>
              <a:endCxn id="816"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21" name="Google Shape;821;p39"/>
            <p:cNvCxnSpPr>
              <a:stCxn id="816" idx="6"/>
              <a:endCxn id="817"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22" name="Google Shape;822;p39"/>
            <p:cNvCxnSpPr>
              <a:stCxn id="810" idx="3"/>
              <a:endCxn id="812"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823" name="Google Shape;823;p39"/>
            <p:cNvCxnSpPr>
              <a:stCxn id="812" idx="6"/>
              <a:endCxn id="813"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824" name="Google Shape;824;p39"/>
            <p:cNvCxnSpPr>
              <a:stCxn id="810" idx="7"/>
              <a:endCxn id="811"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825" name="Google Shape;825;p39"/>
            <p:cNvCxnSpPr>
              <a:stCxn id="811" idx="6"/>
              <a:endCxn id="814"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826" name="Google Shape;826;p39"/>
            <p:cNvCxnSpPr>
              <a:stCxn id="814" idx="6"/>
              <a:endCxn id="815"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827" name="Google Shape;827;p39"/>
            <p:cNvCxnSpPr>
              <a:stCxn id="817" idx="1"/>
              <a:endCxn id="814"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828" name="Google Shape;828;p39"/>
            <p:cNvCxnSpPr>
              <a:stCxn id="815" idx="4"/>
              <a:endCxn id="817"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829" name="Google Shape;829;p39"/>
            <p:cNvCxnSpPr>
              <a:stCxn id="811" idx="5"/>
              <a:endCxn id="816"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830" name="Google Shape;830;p39"/>
            <p:cNvCxnSpPr>
              <a:stCxn id="811" idx="4"/>
              <a:endCxn id="813" idx="0"/>
            </p:cNvCxnSpPr>
            <p:nvPr/>
          </p:nvCxnSpPr>
          <p:spPr>
            <a:xfrm flipH="1">
              <a:off x="-1347755" y="2035076"/>
              <a:ext cx="171600" cy="514500"/>
            </a:xfrm>
            <a:prstGeom prst="straightConnector1">
              <a:avLst/>
            </a:prstGeom>
            <a:noFill/>
            <a:ln w="9525" cap="flat" cmpd="sng">
              <a:solidFill>
                <a:srgbClr val="A5A5A5"/>
              </a:solidFill>
              <a:prstDash val="dash"/>
              <a:round/>
              <a:headEnd type="none" w="med" len="med"/>
              <a:tailEnd type="triangle" w="med" len="med"/>
            </a:ln>
          </p:spPr>
        </p:cxnSp>
        <p:cxnSp>
          <p:nvCxnSpPr>
            <p:cNvPr id="831" name="Google Shape;831;p39"/>
            <p:cNvCxnSpPr>
              <a:stCxn id="813" idx="5"/>
              <a:endCxn id="816"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832" name="Google Shape;832;p39"/>
            <p:cNvCxnSpPr>
              <a:stCxn id="816" idx="3"/>
              <a:endCxn id="812"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833" name="Google Shape;833;p39"/>
            <p:cNvSpPr txBox="1"/>
            <p:nvPr/>
          </p:nvSpPr>
          <p:spPr>
            <a:xfrm>
              <a:off x="-1987629" y="162639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34" name="Google Shape;834;p39"/>
            <p:cNvSpPr txBox="1"/>
            <p:nvPr/>
          </p:nvSpPr>
          <p:spPr>
            <a:xfrm>
              <a:off x="-828619" y="168562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35" name="Google Shape;835;p39"/>
            <p:cNvSpPr txBox="1"/>
            <p:nvPr/>
          </p:nvSpPr>
          <p:spPr>
            <a:xfrm>
              <a:off x="12808" y="172729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836" name="Google Shape;836;p39"/>
            <p:cNvSpPr txBox="1"/>
            <p:nvPr/>
          </p:nvSpPr>
          <p:spPr>
            <a:xfrm>
              <a:off x="338320" y="214937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37" name="Google Shape;837;p39"/>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838" name="Google Shape;838;p39"/>
            <p:cNvSpPr txBox="1"/>
            <p:nvPr/>
          </p:nvSpPr>
          <p:spPr>
            <a:xfrm>
              <a:off x="-290330" y="214937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839" name="Google Shape;839;p39"/>
            <p:cNvSpPr txBox="1"/>
            <p:nvPr/>
          </p:nvSpPr>
          <p:spPr>
            <a:xfrm>
              <a:off x="-540939" y="235594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840" name="Google Shape;840;p39"/>
            <p:cNvSpPr txBox="1"/>
            <p:nvPr/>
          </p:nvSpPr>
          <p:spPr>
            <a:xfrm>
              <a:off x="-304254" y="266372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41" name="Google Shape;841;p39"/>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842" name="Google Shape;842;p39"/>
            <p:cNvSpPr txBox="1"/>
            <p:nvPr/>
          </p:nvSpPr>
          <p:spPr>
            <a:xfrm>
              <a:off x="-1709442" y="295902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843" name="Google Shape;843;p39"/>
            <p:cNvSpPr txBox="1"/>
            <p:nvPr/>
          </p:nvSpPr>
          <p:spPr>
            <a:xfrm>
              <a:off x="-1780944" y="193853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844" name="Google Shape;844;p39"/>
            <p:cNvSpPr txBox="1"/>
            <p:nvPr/>
          </p:nvSpPr>
          <p:spPr>
            <a:xfrm>
              <a:off x="-2004884" y="236012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845" name="Google Shape;845;p39"/>
            <p:cNvSpPr txBox="1"/>
            <p:nvPr/>
          </p:nvSpPr>
          <p:spPr>
            <a:xfrm>
              <a:off x="-2246869" y="260420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46" name="Google Shape;846;p39"/>
            <p:cNvSpPr txBox="1"/>
            <p:nvPr/>
          </p:nvSpPr>
          <p:spPr>
            <a:xfrm>
              <a:off x="-2735082" y="2243287"/>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847" name="Google Shape;847;p39"/>
            <p:cNvSpPr txBox="1"/>
            <p:nvPr/>
          </p:nvSpPr>
          <p:spPr>
            <a:xfrm>
              <a:off x="-1338040" y="218509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848" name="Google Shape;848;p39"/>
            <p:cNvSpPr txBox="1"/>
            <p:nvPr/>
          </p:nvSpPr>
          <p:spPr>
            <a:xfrm>
              <a:off x="-1417640" y="1556555"/>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849" name="Google Shape;849;p39"/>
            <p:cNvSpPr txBox="1"/>
            <p:nvPr/>
          </p:nvSpPr>
          <p:spPr>
            <a:xfrm>
              <a:off x="-477173" y="1609371"/>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850" name="Google Shape;850;p39"/>
            <p:cNvSpPr txBox="1"/>
            <p:nvPr/>
          </p:nvSpPr>
          <p:spPr>
            <a:xfrm>
              <a:off x="248635" y="1623328"/>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851" name="Google Shape;851;p39"/>
            <p:cNvSpPr txBox="1"/>
            <p:nvPr/>
          </p:nvSpPr>
          <p:spPr>
            <a:xfrm>
              <a:off x="-1531640" y="2269658"/>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852" name="Google Shape;852;p39"/>
            <p:cNvSpPr txBox="1"/>
            <p:nvPr/>
          </p:nvSpPr>
          <p:spPr>
            <a:xfrm>
              <a:off x="-2863816" y="2543734"/>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853" name="Google Shape;853;p39"/>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854" name="Google Shape;854;p39"/>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855" name="Google Shape;855;p39"/>
            <p:cNvSpPr txBox="1"/>
            <p:nvPr/>
          </p:nvSpPr>
          <p:spPr>
            <a:xfrm>
              <a:off x="-2684397" y="1600695"/>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856" name="Google Shape;856;p39"/>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857" name="Google Shape;857;p39"/>
          <p:cNvGraphicFramePr/>
          <p:nvPr>
            <p:extLst>
              <p:ext uri="{D42A27DB-BD31-4B8C-83A1-F6EECF244321}">
                <p14:modId xmlns:p14="http://schemas.microsoft.com/office/powerpoint/2010/main" val="1166773995"/>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7</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dirty="0">
                          <a:solidFill>
                            <a:srgbClr val="FF0000"/>
                          </a:solidFill>
                          <a:latin typeface="Quattrocento Sans"/>
                          <a:ea typeface="Quattrocento Sans"/>
                          <a:cs typeface="Quattrocento Sans"/>
                          <a:sym typeface="Quattrocento Sans"/>
                        </a:rPr>
                        <a:t>F</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858" name="Google Shape;858;p39"/>
          <p:cNvSpPr txBox="1"/>
          <p:nvPr/>
        </p:nvSpPr>
        <p:spPr>
          <a:xfrm>
            <a:off x="1487250" y="4883675"/>
            <a:ext cx="39882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10A676AB-4DEC-4AA0-7E35-08284FED41AA}"/>
              </a:ext>
            </a:extLst>
          </p:cNvPr>
          <p:cNvSpPr txBox="1"/>
          <p:nvPr/>
        </p:nvSpPr>
        <p:spPr>
          <a:xfrm>
            <a:off x="1231686" y="5890385"/>
            <a:ext cx="4525392"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Visit H next, since H has the smallest SD of 7 among all unvisited nodes</a:t>
            </a:r>
            <a:endParaRPr lang="en-SE" sz="1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40"/>
          <p:cNvSpPr/>
          <p:nvPr/>
        </p:nvSpPr>
        <p:spPr>
          <a:xfrm>
            <a:off x="1708765" y="1303506"/>
            <a:ext cx="4983865" cy="2247090"/>
          </a:xfrm>
          <a:custGeom>
            <a:avLst/>
            <a:gdLst/>
            <a:ahLst/>
            <a:cxnLst/>
            <a:rect l="l" t="t" r="r" b="b"/>
            <a:pathLst>
              <a:path w="4983865" h="2247090" extrusionOk="0">
                <a:moveTo>
                  <a:pt x="4828222" y="136188"/>
                </a:moveTo>
                <a:cubicBezTo>
                  <a:pt x="4805524" y="126460"/>
                  <a:pt x="4762975" y="132465"/>
                  <a:pt x="4730946" y="126460"/>
                </a:cubicBezTo>
                <a:cubicBezTo>
                  <a:pt x="4710790" y="122681"/>
                  <a:pt x="4692035" y="113490"/>
                  <a:pt x="4672580" y="107005"/>
                </a:cubicBezTo>
                <a:cubicBezTo>
                  <a:pt x="4662852" y="103762"/>
                  <a:pt x="4653635" y="97846"/>
                  <a:pt x="4643397" y="97277"/>
                </a:cubicBezTo>
                <a:cubicBezTo>
                  <a:pt x="4387295" y="83049"/>
                  <a:pt x="4526708" y="89885"/>
                  <a:pt x="4225107" y="77822"/>
                </a:cubicBezTo>
                <a:lnTo>
                  <a:pt x="4108375" y="68094"/>
                </a:lnTo>
                <a:cubicBezTo>
                  <a:pt x="4082363" y="65493"/>
                  <a:pt x="4056589" y="60733"/>
                  <a:pt x="4030554" y="58366"/>
                </a:cubicBezTo>
                <a:cubicBezTo>
                  <a:pt x="3985230" y="54246"/>
                  <a:pt x="3939786" y="51538"/>
                  <a:pt x="3894367" y="48639"/>
                </a:cubicBezTo>
                <a:lnTo>
                  <a:pt x="3573354" y="29183"/>
                </a:lnTo>
                <a:cubicBezTo>
                  <a:pt x="3550656" y="25941"/>
                  <a:pt x="3527819" y="23557"/>
                  <a:pt x="3505261" y="19456"/>
                </a:cubicBezTo>
                <a:cubicBezTo>
                  <a:pt x="3492107" y="17064"/>
                  <a:pt x="3479585" y="11619"/>
                  <a:pt x="3466350" y="9728"/>
                </a:cubicBezTo>
                <a:cubicBezTo>
                  <a:pt x="3434090" y="5119"/>
                  <a:pt x="3401499" y="3243"/>
                  <a:pt x="3369073" y="0"/>
                </a:cubicBezTo>
                <a:lnTo>
                  <a:pt x="2688137" y="9728"/>
                </a:lnTo>
                <a:cubicBezTo>
                  <a:pt x="2610266" y="11385"/>
                  <a:pt x="2532519" y="16861"/>
                  <a:pt x="2454673" y="19456"/>
                </a:cubicBezTo>
                <a:lnTo>
                  <a:pt x="1647278" y="38911"/>
                </a:lnTo>
                <a:cubicBezTo>
                  <a:pt x="1596446" y="45265"/>
                  <a:pt x="1532400" y="53632"/>
                  <a:pt x="1481907" y="58366"/>
                </a:cubicBezTo>
                <a:cubicBezTo>
                  <a:pt x="1407374" y="65354"/>
                  <a:pt x="1332013" y="65515"/>
                  <a:pt x="1258171" y="77822"/>
                </a:cubicBezTo>
                <a:lnTo>
                  <a:pt x="1083073" y="107005"/>
                </a:lnTo>
                <a:cubicBezTo>
                  <a:pt x="1063618" y="110247"/>
                  <a:pt x="1043842" y="111948"/>
                  <a:pt x="1024707" y="116732"/>
                </a:cubicBezTo>
                <a:cubicBezTo>
                  <a:pt x="1011737" y="119975"/>
                  <a:pt x="998951" y="124068"/>
                  <a:pt x="985797" y="126460"/>
                </a:cubicBezTo>
                <a:cubicBezTo>
                  <a:pt x="927233" y="137108"/>
                  <a:pt x="767185" y="152570"/>
                  <a:pt x="742605" y="155643"/>
                </a:cubicBezTo>
                <a:lnTo>
                  <a:pt x="664784" y="165371"/>
                </a:lnTo>
                <a:cubicBezTo>
                  <a:pt x="468428" y="193421"/>
                  <a:pt x="774706" y="154061"/>
                  <a:pt x="528597" y="184826"/>
                </a:cubicBezTo>
                <a:cubicBezTo>
                  <a:pt x="518869" y="188069"/>
                  <a:pt x="509273" y="191737"/>
                  <a:pt x="499414" y="194554"/>
                </a:cubicBezTo>
                <a:cubicBezTo>
                  <a:pt x="486559" y="198227"/>
                  <a:pt x="472791" y="199015"/>
                  <a:pt x="460503" y="204281"/>
                </a:cubicBezTo>
                <a:cubicBezTo>
                  <a:pt x="449757" y="208886"/>
                  <a:pt x="441777" y="218508"/>
                  <a:pt x="431320" y="223737"/>
                </a:cubicBezTo>
                <a:cubicBezTo>
                  <a:pt x="422149" y="228323"/>
                  <a:pt x="411865" y="230222"/>
                  <a:pt x="402137" y="233464"/>
                </a:cubicBezTo>
                <a:cubicBezTo>
                  <a:pt x="395652" y="239949"/>
                  <a:pt x="390313" y="247833"/>
                  <a:pt x="382682" y="252920"/>
                </a:cubicBezTo>
                <a:cubicBezTo>
                  <a:pt x="370616" y="260964"/>
                  <a:pt x="356362" y="265181"/>
                  <a:pt x="343771" y="272375"/>
                </a:cubicBezTo>
                <a:cubicBezTo>
                  <a:pt x="333620" y="278175"/>
                  <a:pt x="324316" y="285345"/>
                  <a:pt x="314588" y="291830"/>
                </a:cubicBezTo>
                <a:cubicBezTo>
                  <a:pt x="279871" y="343906"/>
                  <a:pt x="303400" y="312746"/>
                  <a:pt x="236767" y="379379"/>
                </a:cubicBezTo>
                <a:lnTo>
                  <a:pt x="207584" y="408562"/>
                </a:lnTo>
                <a:lnTo>
                  <a:pt x="178401" y="437745"/>
                </a:lnTo>
                <a:cubicBezTo>
                  <a:pt x="161305" y="489032"/>
                  <a:pt x="179972" y="447532"/>
                  <a:pt x="139490" y="496111"/>
                </a:cubicBezTo>
                <a:cubicBezTo>
                  <a:pt x="106320" y="535915"/>
                  <a:pt x="132298" y="516629"/>
                  <a:pt x="100580" y="564205"/>
                </a:cubicBezTo>
                <a:cubicBezTo>
                  <a:pt x="95493" y="571836"/>
                  <a:pt x="87609" y="577175"/>
                  <a:pt x="81124" y="583660"/>
                </a:cubicBezTo>
                <a:cubicBezTo>
                  <a:pt x="77882" y="593388"/>
                  <a:pt x="76673" y="604050"/>
                  <a:pt x="71397" y="612843"/>
                </a:cubicBezTo>
                <a:cubicBezTo>
                  <a:pt x="66678" y="620707"/>
                  <a:pt x="55347" y="623783"/>
                  <a:pt x="51941" y="632298"/>
                </a:cubicBezTo>
                <a:cubicBezTo>
                  <a:pt x="42010" y="657125"/>
                  <a:pt x="40942" y="684753"/>
                  <a:pt x="32486" y="710120"/>
                </a:cubicBezTo>
                <a:lnTo>
                  <a:pt x="13031" y="768485"/>
                </a:lnTo>
                <a:cubicBezTo>
                  <a:pt x="9788" y="794426"/>
                  <a:pt x="3303" y="820164"/>
                  <a:pt x="3303" y="846307"/>
                </a:cubicBezTo>
                <a:cubicBezTo>
                  <a:pt x="3303" y="1352791"/>
                  <a:pt x="-11853" y="1226583"/>
                  <a:pt x="22758" y="1468877"/>
                </a:cubicBezTo>
                <a:cubicBezTo>
                  <a:pt x="26001" y="1524000"/>
                  <a:pt x="28140" y="1579200"/>
                  <a:pt x="32486" y="1634247"/>
                </a:cubicBezTo>
                <a:cubicBezTo>
                  <a:pt x="37869" y="1702437"/>
                  <a:pt x="40695" y="1771057"/>
                  <a:pt x="51941" y="1838528"/>
                </a:cubicBezTo>
                <a:cubicBezTo>
                  <a:pt x="58515" y="1877972"/>
                  <a:pt x="60513" y="1899524"/>
                  <a:pt x="71397" y="1935805"/>
                </a:cubicBezTo>
                <a:cubicBezTo>
                  <a:pt x="77290" y="1955448"/>
                  <a:pt x="84367" y="1974716"/>
                  <a:pt x="90852" y="1994171"/>
                </a:cubicBezTo>
                <a:cubicBezTo>
                  <a:pt x="94095" y="2003899"/>
                  <a:pt x="92048" y="2017666"/>
                  <a:pt x="100580" y="2023354"/>
                </a:cubicBezTo>
                <a:cubicBezTo>
                  <a:pt x="204852" y="2092867"/>
                  <a:pt x="46608" y="1984617"/>
                  <a:pt x="158946" y="2071992"/>
                </a:cubicBezTo>
                <a:cubicBezTo>
                  <a:pt x="209121" y="2111017"/>
                  <a:pt x="202463" y="2105954"/>
                  <a:pt x="246495" y="2120630"/>
                </a:cubicBezTo>
                <a:cubicBezTo>
                  <a:pt x="256223" y="2127115"/>
                  <a:pt x="264995" y="2135337"/>
                  <a:pt x="275678" y="2140085"/>
                </a:cubicBezTo>
                <a:cubicBezTo>
                  <a:pt x="294418" y="2148414"/>
                  <a:pt x="316981" y="2148165"/>
                  <a:pt x="334044" y="2159541"/>
                </a:cubicBezTo>
                <a:cubicBezTo>
                  <a:pt x="380290" y="2190372"/>
                  <a:pt x="352134" y="2175298"/>
                  <a:pt x="421592" y="2198451"/>
                </a:cubicBezTo>
                <a:cubicBezTo>
                  <a:pt x="431320" y="2201694"/>
                  <a:pt x="440827" y="2205692"/>
                  <a:pt x="450775" y="2208179"/>
                </a:cubicBezTo>
                <a:cubicBezTo>
                  <a:pt x="492420" y="2218591"/>
                  <a:pt x="493031" y="2219399"/>
                  <a:pt x="538324" y="2227634"/>
                </a:cubicBezTo>
                <a:cubicBezTo>
                  <a:pt x="557730" y="2231162"/>
                  <a:pt x="577101" y="2235057"/>
                  <a:pt x="596690" y="2237362"/>
                </a:cubicBezTo>
                <a:cubicBezTo>
                  <a:pt x="632260" y="2241547"/>
                  <a:pt x="668027" y="2243847"/>
                  <a:pt x="703695" y="2247090"/>
                </a:cubicBezTo>
                <a:lnTo>
                  <a:pt x="1170622" y="2237362"/>
                </a:lnTo>
                <a:cubicBezTo>
                  <a:pt x="1231061" y="2235164"/>
                  <a:pt x="1228653" y="2227702"/>
                  <a:pt x="1277626" y="2217907"/>
                </a:cubicBezTo>
                <a:cubicBezTo>
                  <a:pt x="1296967" y="2214039"/>
                  <a:pt x="1316586" y="2211707"/>
                  <a:pt x="1335992" y="2208179"/>
                </a:cubicBezTo>
                <a:cubicBezTo>
                  <a:pt x="1359480" y="2203908"/>
                  <a:pt x="1399527" y="2195928"/>
                  <a:pt x="1423541" y="2188724"/>
                </a:cubicBezTo>
                <a:cubicBezTo>
                  <a:pt x="1443184" y="2182831"/>
                  <a:pt x="1461797" y="2173290"/>
                  <a:pt x="1481907" y="2169268"/>
                </a:cubicBezTo>
                <a:cubicBezTo>
                  <a:pt x="1514333" y="2162783"/>
                  <a:pt x="1547813" y="2160270"/>
                  <a:pt x="1579184" y="2149813"/>
                </a:cubicBezTo>
                <a:lnTo>
                  <a:pt x="1637550" y="2130358"/>
                </a:lnTo>
                <a:cubicBezTo>
                  <a:pt x="1647278" y="2127115"/>
                  <a:pt x="1656785" y="2123117"/>
                  <a:pt x="1666733" y="2120630"/>
                </a:cubicBezTo>
                <a:cubicBezTo>
                  <a:pt x="1692673" y="2114145"/>
                  <a:pt x="1719187" y="2109630"/>
                  <a:pt x="1744554" y="2101175"/>
                </a:cubicBezTo>
                <a:lnTo>
                  <a:pt x="1890469" y="2052537"/>
                </a:lnTo>
                <a:lnTo>
                  <a:pt x="1978018" y="2023354"/>
                </a:lnTo>
                <a:cubicBezTo>
                  <a:pt x="1987746" y="2020111"/>
                  <a:pt x="1997146" y="2015637"/>
                  <a:pt x="2007201" y="2013626"/>
                </a:cubicBezTo>
                <a:cubicBezTo>
                  <a:pt x="2034955" y="2008075"/>
                  <a:pt x="2067287" y="2002410"/>
                  <a:pt x="2094750" y="1994171"/>
                </a:cubicBezTo>
                <a:cubicBezTo>
                  <a:pt x="2114393" y="1988278"/>
                  <a:pt x="2133661" y="1981200"/>
                  <a:pt x="2153116" y="1974715"/>
                </a:cubicBezTo>
                <a:lnTo>
                  <a:pt x="2182299" y="1964988"/>
                </a:lnTo>
                <a:cubicBezTo>
                  <a:pt x="2201754" y="1952018"/>
                  <a:pt x="2227695" y="1945532"/>
                  <a:pt x="2240665" y="1926077"/>
                </a:cubicBezTo>
                <a:cubicBezTo>
                  <a:pt x="2247150" y="1916349"/>
                  <a:pt x="2251853" y="1905161"/>
                  <a:pt x="2260120" y="1896894"/>
                </a:cubicBezTo>
                <a:cubicBezTo>
                  <a:pt x="2268387" y="1888627"/>
                  <a:pt x="2280174" y="1884742"/>
                  <a:pt x="2289303" y="1877439"/>
                </a:cubicBezTo>
                <a:cubicBezTo>
                  <a:pt x="2296465" y="1871710"/>
                  <a:pt x="2301596" y="1863712"/>
                  <a:pt x="2308758" y="1857983"/>
                </a:cubicBezTo>
                <a:cubicBezTo>
                  <a:pt x="2370127" y="1808887"/>
                  <a:pt x="2310411" y="1866056"/>
                  <a:pt x="2357397" y="1819073"/>
                </a:cubicBezTo>
                <a:cubicBezTo>
                  <a:pt x="2360639" y="1809345"/>
                  <a:pt x="2361849" y="1798683"/>
                  <a:pt x="2367124" y="1789890"/>
                </a:cubicBezTo>
                <a:cubicBezTo>
                  <a:pt x="2371843" y="1782025"/>
                  <a:pt x="2380708" y="1777480"/>
                  <a:pt x="2386580" y="1770434"/>
                </a:cubicBezTo>
                <a:cubicBezTo>
                  <a:pt x="2406693" y="1746299"/>
                  <a:pt x="2418369" y="1727615"/>
                  <a:pt x="2435218" y="1702341"/>
                </a:cubicBezTo>
                <a:cubicBezTo>
                  <a:pt x="2460952" y="1599406"/>
                  <a:pt x="2426013" y="1720622"/>
                  <a:pt x="2464401" y="1634247"/>
                </a:cubicBezTo>
                <a:cubicBezTo>
                  <a:pt x="2472730" y="1615507"/>
                  <a:pt x="2477371" y="1595336"/>
                  <a:pt x="2483856" y="1575881"/>
                </a:cubicBezTo>
                <a:cubicBezTo>
                  <a:pt x="2487099" y="1566153"/>
                  <a:pt x="2488998" y="1555869"/>
                  <a:pt x="2493584" y="1546698"/>
                </a:cubicBezTo>
                <a:cubicBezTo>
                  <a:pt x="2522209" y="1489449"/>
                  <a:pt x="2508456" y="1521540"/>
                  <a:pt x="2532495" y="1449422"/>
                </a:cubicBezTo>
                <a:lnTo>
                  <a:pt x="2571405" y="1332690"/>
                </a:lnTo>
                <a:lnTo>
                  <a:pt x="2581133" y="1303507"/>
                </a:lnTo>
                <a:cubicBezTo>
                  <a:pt x="2584376" y="1293779"/>
                  <a:pt x="2585173" y="1282856"/>
                  <a:pt x="2590861" y="1274324"/>
                </a:cubicBezTo>
                <a:cubicBezTo>
                  <a:pt x="2597346" y="1264596"/>
                  <a:pt x="2605088" y="1255598"/>
                  <a:pt x="2610316" y="1245141"/>
                </a:cubicBezTo>
                <a:cubicBezTo>
                  <a:pt x="2614902" y="1235970"/>
                  <a:pt x="2613638" y="1223965"/>
                  <a:pt x="2620044" y="1215958"/>
                </a:cubicBezTo>
                <a:cubicBezTo>
                  <a:pt x="2627347" y="1206829"/>
                  <a:pt x="2640428" y="1204202"/>
                  <a:pt x="2649226" y="1196503"/>
                </a:cubicBezTo>
                <a:cubicBezTo>
                  <a:pt x="2666481" y="1181404"/>
                  <a:pt x="2678787" y="1160582"/>
                  <a:pt x="2697865" y="1147864"/>
                </a:cubicBezTo>
                <a:lnTo>
                  <a:pt x="2756231" y="1108954"/>
                </a:lnTo>
                <a:cubicBezTo>
                  <a:pt x="2765959" y="1102469"/>
                  <a:pt x="2774323" y="1093195"/>
                  <a:pt x="2785414" y="1089498"/>
                </a:cubicBezTo>
                <a:cubicBezTo>
                  <a:pt x="2804869" y="1083013"/>
                  <a:pt x="2826716" y="1081418"/>
                  <a:pt x="2843780" y="1070043"/>
                </a:cubicBezTo>
                <a:cubicBezTo>
                  <a:pt x="2853508" y="1063558"/>
                  <a:pt x="2862506" y="1055816"/>
                  <a:pt x="2872963" y="1050588"/>
                </a:cubicBezTo>
                <a:cubicBezTo>
                  <a:pt x="2886919" y="1043610"/>
                  <a:pt x="2928588" y="1034249"/>
                  <a:pt x="2941056" y="1031132"/>
                </a:cubicBezTo>
                <a:lnTo>
                  <a:pt x="3339890" y="1040860"/>
                </a:lnTo>
                <a:cubicBezTo>
                  <a:pt x="3385372" y="1042514"/>
                  <a:pt x="3430566" y="1050588"/>
                  <a:pt x="3476078" y="1050588"/>
                </a:cubicBezTo>
                <a:cubicBezTo>
                  <a:pt x="3787380" y="1050588"/>
                  <a:pt x="4098648" y="1044103"/>
                  <a:pt x="4409933" y="1040860"/>
                </a:cubicBezTo>
                <a:cubicBezTo>
                  <a:pt x="4448353" y="1035371"/>
                  <a:pt x="4488744" y="1030885"/>
                  <a:pt x="4526665" y="1021405"/>
                </a:cubicBezTo>
                <a:cubicBezTo>
                  <a:pt x="4536613" y="1018918"/>
                  <a:pt x="4545900" y="1014164"/>
                  <a:pt x="4555848" y="1011677"/>
                </a:cubicBezTo>
                <a:cubicBezTo>
                  <a:pt x="4611362" y="997798"/>
                  <a:pt x="4593487" y="1007195"/>
                  <a:pt x="4643397" y="992222"/>
                </a:cubicBezTo>
                <a:cubicBezTo>
                  <a:pt x="4663040" y="986329"/>
                  <a:pt x="4682308" y="979251"/>
                  <a:pt x="4701763" y="972766"/>
                </a:cubicBezTo>
                <a:lnTo>
                  <a:pt x="4730946" y="963039"/>
                </a:lnTo>
                <a:cubicBezTo>
                  <a:pt x="4766935" y="927048"/>
                  <a:pt x="4742768" y="948673"/>
                  <a:pt x="4808767" y="904673"/>
                </a:cubicBezTo>
                <a:cubicBezTo>
                  <a:pt x="4846484" y="879528"/>
                  <a:pt x="4826856" y="888915"/>
                  <a:pt x="4867133" y="875490"/>
                </a:cubicBezTo>
                <a:cubicBezTo>
                  <a:pt x="4923736" y="818885"/>
                  <a:pt x="4844685" y="900483"/>
                  <a:pt x="4906044" y="826851"/>
                </a:cubicBezTo>
                <a:cubicBezTo>
                  <a:pt x="4914851" y="816283"/>
                  <a:pt x="4925499" y="807396"/>
                  <a:pt x="4935226" y="797668"/>
                </a:cubicBezTo>
                <a:lnTo>
                  <a:pt x="4964409" y="710120"/>
                </a:lnTo>
                <a:cubicBezTo>
                  <a:pt x="4967652" y="700392"/>
                  <a:pt x="4971650" y="690885"/>
                  <a:pt x="4974137" y="680937"/>
                </a:cubicBezTo>
                <a:lnTo>
                  <a:pt x="4983865" y="642026"/>
                </a:lnTo>
                <a:cubicBezTo>
                  <a:pt x="4982214" y="602396"/>
                  <a:pt x="4984689" y="431316"/>
                  <a:pt x="4964409" y="350196"/>
                </a:cubicBezTo>
                <a:cubicBezTo>
                  <a:pt x="4959435" y="330301"/>
                  <a:pt x="4951439" y="311285"/>
                  <a:pt x="4944954" y="291830"/>
                </a:cubicBezTo>
                <a:cubicBezTo>
                  <a:pt x="4934818" y="261421"/>
                  <a:pt x="4924984" y="223392"/>
                  <a:pt x="4896316" y="204281"/>
                </a:cubicBezTo>
                <a:cubicBezTo>
                  <a:pt x="4886588" y="197796"/>
                  <a:pt x="4877590" y="190054"/>
                  <a:pt x="4867133" y="184826"/>
                </a:cubicBezTo>
                <a:cubicBezTo>
                  <a:pt x="4822420" y="162470"/>
                  <a:pt x="4850920" y="145916"/>
                  <a:pt x="4828222" y="13618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66" name="Google Shape;866;p4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867" name="Google Shape;867;p40"/>
          <p:cNvGrpSpPr/>
          <p:nvPr/>
        </p:nvGrpSpPr>
        <p:grpSpPr>
          <a:xfrm>
            <a:off x="1751501" y="1368475"/>
            <a:ext cx="4726715" cy="2331624"/>
            <a:chOff x="-2863816" y="1556555"/>
            <a:chExt cx="3545036" cy="1748718"/>
          </a:xfrm>
        </p:grpSpPr>
        <p:sp>
          <p:nvSpPr>
            <p:cNvPr id="868" name="Google Shape;868;p40"/>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869" name="Google Shape;869;p40"/>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870" name="Google Shape;870;p40"/>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871" name="Google Shape;871;p40"/>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872" name="Google Shape;872;p40"/>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873" name="Google Shape;873;p40"/>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874" name="Google Shape;874;p40"/>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875" name="Google Shape;875;p40"/>
            <p:cNvSpPr/>
            <p:nvPr/>
          </p:nvSpPr>
          <p:spPr>
            <a:xfrm>
              <a:off x="-61730" y="23779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876" name="Google Shape;876;p40"/>
            <p:cNvCxnSpPr>
              <a:stCxn id="868" idx="6"/>
              <a:endCxn id="871"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877" name="Google Shape;877;p40"/>
            <p:cNvCxnSpPr>
              <a:stCxn id="871" idx="2"/>
              <a:endCxn id="868"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878" name="Google Shape;878;p40"/>
            <p:cNvCxnSpPr>
              <a:stCxn id="875" idx="2"/>
              <a:endCxn id="874"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79" name="Google Shape;879;p40"/>
            <p:cNvCxnSpPr>
              <a:stCxn id="874" idx="6"/>
              <a:endCxn id="875"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80" name="Google Shape;880;p40"/>
            <p:cNvCxnSpPr>
              <a:stCxn id="868" idx="3"/>
              <a:endCxn id="870"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881" name="Google Shape;881;p40"/>
            <p:cNvCxnSpPr>
              <a:stCxn id="870" idx="6"/>
              <a:endCxn id="871"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882" name="Google Shape;882;p40"/>
            <p:cNvCxnSpPr>
              <a:stCxn id="868" idx="7"/>
              <a:endCxn id="869"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883" name="Google Shape;883;p40"/>
            <p:cNvCxnSpPr>
              <a:stCxn id="869" idx="6"/>
              <a:endCxn id="872"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884" name="Google Shape;884;p40"/>
            <p:cNvCxnSpPr>
              <a:stCxn id="872" idx="6"/>
              <a:endCxn id="873"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885" name="Google Shape;885;p40"/>
            <p:cNvCxnSpPr>
              <a:stCxn id="875" idx="1"/>
              <a:endCxn id="872"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886" name="Google Shape;886;p40"/>
            <p:cNvCxnSpPr>
              <a:stCxn id="873" idx="4"/>
              <a:endCxn id="875"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887" name="Google Shape;887;p40"/>
            <p:cNvCxnSpPr>
              <a:stCxn id="869" idx="5"/>
              <a:endCxn id="874"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888" name="Google Shape;888;p40"/>
            <p:cNvCxnSpPr>
              <a:stCxn id="869" idx="4"/>
              <a:endCxn id="871"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889" name="Google Shape;889;p40"/>
            <p:cNvCxnSpPr>
              <a:stCxn id="871" idx="5"/>
              <a:endCxn id="874"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890" name="Google Shape;890;p40"/>
            <p:cNvCxnSpPr>
              <a:stCxn id="874" idx="3"/>
              <a:endCxn id="870"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891" name="Google Shape;891;p40"/>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92" name="Google Shape;892;p40"/>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93" name="Google Shape;893;p40"/>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894" name="Google Shape;894;p40"/>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895" name="Google Shape;895;p40"/>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896" name="Google Shape;896;p40"/>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897" name="Google Shape;897;p40"/>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898" name="Google Shape;898;p40"/>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99" name="Google Shape;899;p40"/>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900" name="Google Shape;900;p40"/>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01" name="Google Shape;901;p40"/>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02" name="Google Shape;902;p40"/>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03" name="Google Shape;903;p40"/>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04" name="Google Shape;904;p40"/>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05" name="Google Shape;905;p40"/>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906" name="Google Shape;906;p40"/>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07" name="Google Shape;907;p40"/>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08" name="Google Shape;908;p40"/>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909" name="Google Shape;909;p40"/>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910" name="Google Shape;910;p40"/>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11" name="Google Shape;911;p40"/>
            <p:cNvSpPr txBox="1"/>
            <p:nvPr/>
          </p:nvSpPr>
          <p:spPr>
            <a:xfrm>
              <a:off x="-122920" y="216935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912" name="Google Shape;912;p40"/>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913" name="Google Shape;913;p40"/>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914" name="Google Shape;914;p40"/>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915" name="Google Shape;915;p40"/>
          <p:cNvGraphicFramePr/>
          <p:nvPr>
            <p:extLst>
              <p:ext uri="{D42A27DB-BD31-4B8C-83A1-F6EECF244321}">
                <p14:modId xmlns:p14="http://schemas.microsoft.com/office/powerpoint/2010/main" val="531417749"/>
              </p:ext>
            </p:extLst>
          </p:nvPr>
        </p:nvGraphicFramePr>
        <p:xfrm>
          <a:off x="6316888" y="332418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C</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B</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7</a:t>
                      </a:r>
                      <a:r>
                        <a:rPr lang="en-US" sz="1600" b="1" i="0" u="none" strike="noStrike" cap="none" dirty="0">
                          <a:solidFill>
                            <a:srgbClr val="FF0000"/>
                          </a:solidFill>
                          <a:latin typeface="Quattrocento Sans"/>
                          <a:ea typeface="Quattrocento Sans"/>
                          <a:cs typeface="Quattrocento Sans"/>
                          <a:sym typeface="Quattrocento Sans"/>
                        </a:rPr>
                        <a:t> 8</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8</a:t>
                      </a:r>
                      <a:r>
                        <a:rPr lang="en-US" sz="1600" b="1" dirty="0">
                          <a:solidFill>
                            <a:srgbClr val="FF0000"/>
                          </a:solidFill>
                          <a:latin typeface="Quattrocento Sans"/>
                          <a:ea typeface="Quattrocento Sans"/>
                          <a:cs typeface="Quattrocento Sans"/>
                          <a:sym typeface="Quattrocento Sans"/>
                        </a:rPr>
                        <a:t> H</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16" name="Google Shape;916;p40"/>
          <p:cNvSpPr txBox="1"/>
          <p:nvPr/>
        </p:nvSpPr>
        <p:spPr>
          <a:xfrm>
            <a:off x="1538648" y="4883675"/>
            <a:ext cx="39372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1EDF7B7A-AB89-25A9-D9EF-68E594B772F5}"/>
              </a:ext>
            </a:extLst>
          </p:cNvPr>
          <p:cNvSpPr txBox="1"/>
          <p:nvPr/>
        </p:nvSpPr>
        <p:spPr>
          <a:xfrm>
            <a:off x="745988" y="5822739"/>
            <a:ext cx="5299878"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We found a shortcut to G going through H, so we update SD and PN for G. Visit F next, since F has the smallest SD of 4 among all unvisited nodes</a:t>
            </a:r>
            <a:endParaRPr lang="en-SE"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F546-8113-FE02-CAB3-D23BA4BF0D0E}"/>
              </a:ext>
            </a:extLst>
          </p:cNvPr>
          <p:cNvSpPr>
            <a:spLocks noGrp="1"/>
          </p:cNvSpPr>
          <p:nvPr>
            <p:ph type="title"/>
          </p:nvPr>
        </p:nvSpPr>
        <p:spPr/>
        <p:txBody>
          <a:bodyPr>
            <a:normAutofit/>
          </a:bodyPr>
          <a:lstStyle/>
          <a:p>
            <a:r>
              <a:rPr lang="en-GB" dirty="0"/>
              <a:t>BFS for (Unweighted) Shortest Path Problem</a:t>
            </a:r>
            <a:endParaRPr lang="en-SE" dirty="0"/>
          </a:p>
        </p:txBody>
      </p:sp>
      <p:sp>
        <p:nvSpPr>
          <p:cNvPr id="3" name="Content Placeholder 2">
            <a:extLst>
              <a:ext uri="{FF2B5EF4-FFF2-40B4-BE49-F238E27FC236}">
                <a16:creationId xmlns:a16="http://schemas.microsoft.com/office/drawing/2014/main" id="{2DDF0C04-D1FF-B236-335A-F7597DF5B1CA}"/>
              </a:ext>
            </a:extLst>
          </p:cNvPr>
          <p:cNvSpPr>
            <a:spLocks noGrp="1"/>
          </p:cNvSpPr>
          <p:nvPr>
            <p:ph idx="1"/>
          </p:nvPr>
        </p:nvSpPr>
        <p:spPr>
          <a:xfrm>
            <a:off x="746174" y="1361440"/>
            <a:ext cx="10297746" cy="4861035"/>
          </a:xfrm>
        </p:spPr>
        <p:txBody>
          <a:bodyPr>
            <a:normAutofit/>
          </a:bodyPr>
          <a:lstStyle/>
          <a:p>
            <a:r>
              <a:rPr lang="en-GB" dirty="0"/>
              <a:t>BFS (Breadth-First Search) can find shortest paths in an unweighted graph</a:t>
            </a:r>
          </a:p>
          <a:p>
            <a:pPr lvl="1"/>
            <a:r>
              <a:rPr lang="en-GB" dirty="0"/>
              <a:t>BFS visits nodes in order of their distance from the source node, ensuring the first path found to any node is the shortest possible path in terms of the number of edges</a:t>
            </a:r>
          </a:p>
          <a:p>
            <a:pPr lvl="1"/>
            <a:r>
              <a:rPr lang="pt-BR" dirty="0"/>
              <a:t>Time complexity: O(V+E)</a:t>
            </a:r>
          </a:p>
          <a:p>
            <a:r>
              <a:rPr lang="en-GB" dirty="0"/>
              <a:t>Advantages:</a:t>
            </a:r>
          </a:p>
          <a:p>
            <a:pPr lvl="1"/>
            <a:r>
              <a:rPr lang="en-GB" dirty="0"/>
              <a:t>Optimal for unweighted graphs</a:t>
            </a:r>
          </a:p>
          <a:p>
            <a:pPr lvl="1"/>
            <a:r>
              <a:rPr lang="en-GB" dirty="0"/>
              <a:t>Simple implementation</a:t>
            </a:r>
          </a:p>
          <a:p>
            <a:r>
              <a:rPr lang="en-GB" dirty="0"/>
              <a:t>Limitations:</a:t>
            </a:r>
          </a:p>
          <a:p>
            <a:pPr lvl="1"/>
            <a:r>
              <a:rPr lang="en-GB" dirty="0"/>
              <a:t>Only works for unweighted graphs</a:t>
            </a:r>
          </a:p>
        </p:txBody>
      </p:sp>
      <p:grpSp>
        <p:nvGrpSpPr>
          <p:cNvPr id="4" name="Google Shape;803;p46">
            <a:extLst>
              <a:ext uri="{FF2B5EF4-FFF2-40B4-BE49-F238E27FC236}">
                <a16:creationId xmlns:a16="http://schemas.microsoft.com/office/drawing/2014/main" id="{FF619761-12CB-1156-93BC-2300A9886428}"/>
              </a:ext>
            </a:extLst>
          </p:cNvPr>
          <p:cNvGrpSpPr/>
          <p:nvPr/>
        </p:nvGrpSpPr>
        <p:grpSpPr>
          <a:xfrm>
            <a:off x="6273797" y="3429000"/>
            <a:ext cx="4697910" cy="1750949"/>
            <a:chOff x="1200498" y="1542028"/>
            <a:chExt cx="4815900" cy="1545000"/>
          </a:xfrm>
        </p:grpSpPr>
        <p:sp>
          <p:nvSpPr>
            <p:cNvPr id="5" name="Google Shape;804;p46">
              <a:extLst>
                <a:ext uri="{FF2B5EF4-FFF2-40B4-BE49-F238E27FC236}">
                  <a16:creationId xmlns:a16="http://schemas.microsoft.com/office/drawing/2014/main" id="{0E9A4FDE-F7B7-7481-6168-35541FFCF5D8}"/>
                </a:ext>
              </a:extLst>
            </p:cNvPr>
            <p:cNvSpPr/>
            <p:nvPr/>
          </p:nvSpPr>
          <p:spPr>
            <a:xfrm>
              <a:off x="1200498" y="1542028"/>
              <a:ext cx="4815900" cy="1545000"/>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 name="Google Shape;805;p46">
              <a:extLst>
                <a:ext uri="{FF2B5EF4-FFF2-40B4-BE49-F238E27FC236}">
                  <a16:creationId xmlns:a16="http://schemas.microsoft.com/office/drawing/2014/main" id="{5D3C3983-1979-970E-6AED-6BA34C84004A}"/>
                </a:ext>
              </a:extLst>
            </p:cNvPr>
            <p:cNvSpPr/>
            <p:nvPr/>
          </p:nvSpPr>
          <p:spPr>
            <a:xfrm>
              <a:off x="1200498" y="1546719"/>
              <a:ext cx="4815900" cy="482400"/>
            </a:xfrm>
            <a:prstGeom prst="rect">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dirty="0">
                  <a:solidFill>
                    <a:schemeClr val="lt1"/>
                  </a:solidFill>
                  <a:latin typeface="Quattrocento Sans"/>
                  <a:ea typeface="Quattrocento Sans"/>
                  <a:cs typeface="Quattrocento Sans"/>
                  <a:sym typeface="Quattrocento Sans"/>
                </a:rPr>
                <a:t>(Unweighted) Shortest Path Problem</a:t>
              </a:r>
              <a:endParaRPr dirty="0"/>
            </a:p>
          </p:txBody>
        </p:sp>
        <p:sp>
          <p:nvSpPr>
            <p:cNvPr id="7" name="Google Shape;806;p46">
              <a:extLst>
                <a:ext uri="{FF2B5EF4-FFF2-40B4-BE49-F238E27FC236}">
                  <a16:creationId xmlns:a16="http://schemas.microsoft.com/office/drawing/2014/main" id="{3C2283B5-E25A-175F-3E87-5F98A653DB99}"/>
                </a:ext>
              </a:extLst>
            </p:cNvPr>
            <p:cNvSpPr/>
            <p:nvPr/>
          </p:nvSpPr>
          <p:spPr>
            <a:xfrm>
              <a:off x="1200498" y="2116595"/>
              <a:ext cx="4815900" cy="896100"/>
            </a:xfrm>
            <a:prstGeom prst="rect">
              <a:avLst/>
            </a:prstGeom>
            <a:solidFill>
              <a:srgbClr val="A48DD3"/>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Given source node </a:t>
              </a:r>
              <a:r>
                <a:rPr lang="en-US" sz="1900" b="1" dirty="0">
                  <a:solidFill>
                    <a:schemeClr val="lt1"/>
                  </a:solidFill>
                  <a:latin typeface="Quattrocento Sans"/>
                  <a:ea typeface="Quattrocento Sans"/>
                  <a:cs typeface="Quattrocento Sans"/>
                  <a:sym typeface="Quattrocento Sans"/>
                </a:rPr>
                <a:t>s</a:t>
              </a:r>
              <a:r>
                <a:rPr lang="en-US" sz="1900" dirty="0">
                  <a:solidFill>
                    <a:schemeClr val="lt1"/>
                  </a:solidFill>
                  <a:latin typeface="Quattrocento Sans"/>
                  <a:ea typeface="Quattrocento Sans"/>
                  <a:cs typeface="Quattrocento Sans"/>
                  <a:sym typeface="Quattrocento Sans"/>
                </a:rPr>
                <a:t> (start) and a target node </a:t>
              </a:r>
              <a:r>
                <a:rPr lang="en-US" sz="1900" b="1" dirty="0">
                  <a:solidFill>
                    <a:schemeClr val="lt1"/>
                  </a:solidFill>
                  <a:latin typeface="Quattrocento Sans"/>
                  <a:ea typeface="Quattrocento Sans"/>
                  <a:cs typeface="Quattrocento Sans"/>
                  <a:sym typeface="Quattrocento Sans"/>
                </a:rPr>
                <a:t>t</a:t>
              </a:r>
              <a:r>
                <a:rPr lang="en-US" sz="1900" dirty="0">
                  <a:solidFill>
                    <a:schemeClr val="lt1"/>
                  </a:solidFill>
                  <a:latin typeface="Quattrocento Sans"/>
                  <a:ea typeface="Quattrocento Sans"/>
                  <a:cs typeface="Quattrocento Sans"/>
                  <a:sym typeface="Quattrocento Sans"/>
                </a:rPr>
                <a:t>, how long is the shortest path from </a:t>
              </a:r>
              <a:r>
                <a:rPr lang="en-US" sz="1900" b="1" dirty="0">
                  <a:solidFill>
                    <a:schemeClr val="lt1"/>
                  </a:solidFill>
                  <a:latin typeface="Quattrocento Sans"/>
                  <a:ea typeface="Quattrocento Sans"/>
                  <a:cs typeface="Quattrocento Sans"/>
                  <a:sym typeface="Quattrocento Sans"/>
                </a:rPr>
                <a:t>s</a:t>
              </a:r>
              <a:r>
                <a:rPr lang="en-US" sz="1900" dirty="0">
                  <a:solidFill>
                    <a:schemeClr val="lt1"/>
                  </a:solidFill>
                  <a:latin typeface="Quattrocento Sans"/>
                  <a:ea typeface="Quattrocento Sans"/>
                  <a:cs typeface="Quattrocento Sans"/>
                  <a:sym typeface="Quattrocento Sans"/>
                </a:rPr>
                <a:t> to</a:t>
              </a:r>
              <a:r>
                <a:rPr lang="en-US" sz="1900" b="1" dirty="0">
                  <a:solidFill>
                    <a:schemeClr val="lt1"/>
                  </a:solidFill>
                  <a:latin typeface="Quattrocento Sans"/>
                  <a:ea typeface="Quattrocento Sans"/>
                  <a:cs typeface="Quattrocento Sans"/>
                  <a:sym typeface="Quattrocento Sans"/>
                </a:rPr>
                <a:t> t</a:t>
              </a:r>
              <a:r>
                <a:rPr lang="en-US" sz="1900" dirty="0">
                  <a:solidFill>
                    <a:schemeClr val="lt1"/>
                  </a:solidFill>
                  <a:latin typeface="Quattrocento Sans"/>
                  <a:ea typeface="Quattrocento Sans"/>
                  <a:cs typeface="Quattrocento Sans"/>
                  <a:sym typeface="Quattrocento Sans"/>
                </a:rPr>
                <a:t>? What edges makeup that path?</a:t>
              </a:r>
              <a:endParaRPr sz="1300" dirty="0"/>
            </a:p>
          </p:txBody>
        </p:sp>
      </p:grpSp>
    </p:spTree>
    <p:extLst>
      <p:ext uri="{BB962C8B-B14F-4D97-AF65-F5344CB8AC3E}">
        <p14:creationId xmlns:p14="http://schemas.microsoft.com/office/powerpoint/2010/main" val="984374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41"/>
          <p:cNvSpPr/>
          <p:nvPr/>
        </p:nvSpPr>
        <p:spPr>
          <a:xfrm>
            <a:off x="1731523" y="1264596"/>
            <a:ext cx="5107022" cy="2383276"/>
          </a:xfrm>
          <a:custGeom>
            <a:avLst/>
            <a:gdLst/>
            <a:ahLst/>
            <a:cxnLst/>
            <a:rect l="l" t="t" r="r" b="b"/>
            <a:pathLst>
              <a:path w="5107022" h="2383276" extrusionOk="0">
                <a:moveTo>
                  <a:pt x="3317132" y="29183"/>
                </a:moveTo>
                <a:cubicBezTo>
                  <a:pt x="3180945" y="25941"/>
                  <a:pt x="3172648" y="50931"/>
                  <a:pt x="2636196" y="29183"/>
                </a:cubicBezTo>
                <a:cubicBezTo>
                  <a:pt x="2596781" y="27585"/>
                  <a:pt x="2558896" y="10822"/>
                  <a:pt x="2519464" y="9727"/>
                </a:cubicBezTo>
                <a:lnTo>
                  <a:pt x="2169268" y="0"/>
                </a:lnTo>
                <a:lnTo>
                  <a:pt x="1235413" y="19455"/>
                </a:lnTo>
                <a:cubicBezTo>
                  <a:pt x="1183999" y="23264"/>
                  <a:pt x="1075917" y="32497"/>
                  <a:pt x="1021405" y="38910"/>
                </a:cubicBezTo>
                <a:cubicBezTo>
                  <a:pt x="998634" y="41589"/>
                  <a:pt x="976038" y="45608"/>
                  <a:pt x="953311" y="48638"/>
                </a:cubicBezTo>
                <a:cubicBezTo>
                  <a:pt x="927398" y="52093"/>
                  <a:pt x="901277" y="54068"/>
                  <a:pt x="875490" y="58366"/>
                </a:cubicBezTo>
                <a:cubicBezTo>
                  <a:pt x="862302" y="60564"/>
                  <a:pt x="849630" y="65193"/>
                  <a:pt x="836579" y="68093"/>
                </a:cubicBezTo>
                <a:cubicBezTo>
                  <a:pt x="807957" y="74453"/>
                  <a:pt x="745373" y="86389"/>
                  <a:pt x="719847" y="87549"/>
                </a:cubicBezTo>
                <a:cubicBezTo>
                  <a:pt x="599953" y="92999"/>
                  <a:pt x="479898" y="94034"/>
                  <a:pt x="359924" y="97276"/>
                </a:cubicBezTo>
                <a:cubicBezTo>
                  <a:pt x="213153" y="126631"/>
                  <a:pt x="396077" y="89243"/>
                  <a:pt x="272375" y="116732"/>
                </a:cubicBezTo>
                <a:cubicBezTo>
                  <a:pt x="256235" y="120319"/>
                  <a:pt x="239950" y="123217"/>
                  <a:pt x="223737" y="126459"/>
                </a:cubicBezTo>
                <a:cubicBezTo>
                  <a:pt x="204282" y="139429"/>
                  <a:pt x="181905" y="148836"/>
                  <a:pt x="165371" y="165370"/>
                </a:cubicBezTo>
                <a:cubicBezTo>
                  <a:pt x="152401" y="178340"/>
                  <a:pt x="136635" y="189019"/>
                  <a:pt x="126460" y="204281"/>
                </a:cubicBezTo>
                <a:cubicBezTo>
                  <a:pt x="101918" y="241095"/>
                  <a:pt x="115272" y="225197"/>
                  <a:pt x="87549" y="252919"/>
                </a:cubicBezTo>
                <a:cubicBezTo>
                  <a:pt x="46568" y="375870"/>
                  <a:pt x="114930" y="179303"/>
                  <a:pt x="58366" y="311285"/>
                </a:cubicBezTo>
                <a:cubicBezTo>
                  <a:pt x="53100" y="323573"/>
                  <a:pt x="52481" y="337390"/>
                  <a:pt x="48639" y="350195"/>
                </a:cubicBezTo>
                <a:cubicBezTo>
                  <a:pt x="42746" y="369838"/>
                  <a:pt x="33205" y="388451"/>
                  <a:pt x="29183" y="408561"/>
                </a:cubicBezTo>
                <a:cubicBezTo>
                  <a:pt x="25941" y="424774"/>
                  <a:pt x="21794" y="440832"/>
                  <a:pt x="19456" y="457200"/>
                </a:cubicBezTo>
                <a:cubicBezTo>
                  <a:pt x="8917" y="530976"/>
                  <a:pt x="5287" y="606919"/>
                  <a:pt x="0" y="680936"/>
                </a:cubicBezTo>
                <a:cubicBezTo>
                  <a:pt x="3243" y="778213"/>
                  <a:pt x="4427" y="875580"/>
                  <a:pt x="9728" y="972766"/>
                </a:cubicBezTo>
                <a:cubicBezTo>
                  <a:pt x="14157" y="1053968"/>
                  <a:pt x="25490" y="1134718"/>
                  <a:pt x="29183" y="1215957"/>
                </a:cubicBezTo>
                <a:cubicBezTo>
                  <a:pt x="35000" y="1343927"/>
                  <a:pt x="45313" y="1559837"/>
                  <a:pt x="48639" y="1682885"/>
                </a:cubicBezTo>
                <a:cubicBezTo>
                  <a:pt x="52845" y="1838505"/>
                  <a:pt x="49731" y="1994376"/>
                  <a:pt x="58366" y="2149813"/>
                </a:cubicBezTo>
                <a:cubicBezTo>
                  <a:pt x="60266" y="2184011"/>
                  <a:pt x="91057" y="2245017"/>
                  <a:pt x="126460" y="2256817"/>
                </a:cubicBezTo>
                <a:lnTo>
                  <a:pt x="155643" y="2266544"/>
                </a:lnTo>
                <a:cubicBezTo>
                  <a:pt x="193644" y="2304547"/>
                  <a:pt x="153769" y="2270471"/>
                  <a:pt x="204281" y="2295727"/>
                </a:cubicBezTo>
                <a:cubicBezTo>
                  <a:pt x="214738" y="2300956"/>
                  <a:pt x="223007" y="2309954"/>
                  <a:pt x="233464" y="2315183"/>
                </a:cubicBezTo>
                <a:cubicBezTo>
                  <a:pt x="247415" y="2322158"/>
                  <a:pt x="289097" y="2331523"/>
                  <a:pt x="301558" y="2334638"/>
                </a:cubicBezTo>
                <a:cubicBezTo>
                  <a:pt x="352332" y="2368486"/>
                  <a:pt x="310471" y="2346346"/>
                  <a:pt x="389107" y="2363821"/>
                </a:cubicBezTo>
                <a:cubicBezTo>
                  <a:pt x="399117" y="2366045"/>
                  <a:pt x="408431" y="2370732"/>
                  <a:pt x="418290" y="2373549"/>
                </a:cubicBezTo>
                <a:cubicBezTo>
                  <a:pt x="431145" y="2377222"/>
                  <a:pt x="444230" y="2380034"/>
                  <a:pt x="457200" y="2383276"/>
                </a:cubicBezTo>
                <a:lnTo>
                  <a:pt x="807396" y="2373549"/>
                </a:lnTo>
                <a:cubicBezTo>
                  <a:pt x="827097" y="2372611"/>
                  <a:pt x="846476" y="2367954"/>
                  <a:pt x="865762" y="2363821"/>
                </a:cubicBezTo>
                <a:cubicBezTo>
                  <a:pt x="891907" y="2358218"/>
                  <a:pt x="917643" y="2350851"/>
                  <a:pt x="943583" y="2344366"/>
                </a:cubicBezTo>
                <a:cubicBezTo>
                  <a:pt x="956553" y="2341123"/>
                  <a:pt x="969384" y="2337260"/>
                  <a:pt x="982494" y="2334638"/>
                </a:cubicBezTo>
                <a:cubicBezTo>
                  <a:pt x="1101464" y="2310843"/>
                  <a:pt x="978064" y="2337615"/>
                  <a:pt x="1060315" y="2315183"/>
                </a:cubicBezTo>
                <a:cubicBezTo>
                  <a:pt x="1086112" y="2308148"/>
                  <a:pt x="1112770" y="2304182"/>
                  <a:pt x="1138137" y="2295727"/>
                </a:cubicBezTo>
                <a:cubicBezTo>
                  <a:pt x="1147865" y="2292485"/>
                  <a:pt x="1157461" y="2288817"/>
                  <a:pt x="1167320" y="2286000"/>
                </a:cubicBezTo>
                <a:cubicBezTo>
                  <a:pt x="1180175" y="2282327"/>
                  <a:pt x="1193375" y="2279945"/>
                  <a:pt x="1206230" y="2276272"/>
                </a:cubicBezTo>
                <a:cubicBezTo>
                  <a:pt x="1216089" y="2273455"/>
                  <a:pt x="1225554" y="2269361"/>
                  <a:pt x="1235413" y="2266544"/>
                </a:cubicBezTo>
                <a:cubicBezTo>
                  <a:pt x="1248268" y="2262871"/>
                  <a:pt x="1261469" y="2260490"/>
                  <a:pt x="1274324" y="2256817"/>
                </a:cubicBezTo>
                <a:cubicBezTo>
                  <a:pt x="1284183" y="2254000"/>
                  <a:pt x="1293648" y="2249906"/>
                  <a:pt x="1303507" y="2247089"/>
                </a:cubicBezTo>
                <a:cubicBezTo>
                  <a:pt x="1316362" y="2243416"/>
                  <a:pt x="1329562" y="2241034"/>
                  <a:pt x="1342417" y="2237361"/>
                </a:cubicBezTo>
                <a:cubicBezTo>
                  <a:pt x="1352276" y="2234544"/>
                  <a:pt x="1361741" y="2230451"/>
                  <a:pt x="1371600" y="2227634"/>
                </a:cubicBezTo>
                <a:cubicBezTo>
                  <a:pt x="1384455" y="2223961"/>
                  <a:pt x="1397656" y="2221579"/>
                  <a:pt x="1410511" y="2217906"/>
                </a:cubicBezTo>
                <a:cubicBezTo>
                  <a:pt x="1508159" y="2190006"/>
                  <a:pt x="1357015" y="2228846"/>
                  <a:pt x="1478605" y="2198451"/>
                </a:cubicBezTo>
                <a:cubicBezTo>
                  <a:pt x="1491575" y="2191966"/>
                  <a:pt x="1503758" y="2183581"/>
                  <a:pt x="1517515" y="2178995"/>
                </a:cubicBezTo>
                <a:cubicBezTo>
                  <a:pt x="1581556" y="2157648"/>
                  <a:pt x="1556308" y="2183921"/>
                  <a:pt x="1624520" y="2149813"/>
                </a:cubicBezTo>
                <a:cubicBezTo>
                  <a:pt x="1637490" y="2143328"/>
                  <a:pt x="1649852" y="2135449"/>
                  <a:pt x="1663430" y="2130357"/>
                </a:cubicBezTo>
                <a:cubicBezTo>
                  <a:pt x="1675948" y="2125663"/>
                  <a:pt x="1689486" y="2124303"/>
                  <a:pt x="1702341" y="2120630"/>
                </a:cubicBezTo>
                <a:cubicBezTo>
                  <a:pt x="1712200" y="2117813"/>
                  <a:pt x="1721576" y="2113389"/>
                  <a:pt x="1731524" y="2110902"/>
                </a:cubicBezTo>
                <a:cubicBezTo>
                  <a:pt x="1747564" y="2106892"/>
                  <a:pt x="1764211" y="2105524"/>
                  <a:pt x="1780162" y="2101174"/>
                </a:cubicBezTo>
                <a:cubicBezTo>
                  <a:pt x="1799947" y="2095778"/>
                  <a:pt x="1818633" y="2086693"/>
                  <a:pt x="1838528" y="2081719"/>
                </a:cubicBezTo>
                <a:cubicBezTo>
                  <a:pt x="1897331" y="2067018"/>
                  <a:pt x="1864760" y="2076218"/>
                  <a:pt x="1935805" y="2052536"/>
                </a:cubicBezTo>
                <a:lnTo>
                  <a:pt x="1994171" y="2033081"/>
                </a:lnTo>
                <a:cubicBezTo>
                  <a:pt x="2081940" y="2011138"/>
                  <a:pt x="2046625" y="2022080"/>
                  <a:pt x="2101175" y="2003898"/>
                </a:cubicBezTo>
                <a:cubicBezTo>
                  <a:pt x="2144822" y="1960249"/>
                  <a:pt x="2092988" y="2006284"/>
                  <a:pt x="2149813" y="1974715"/>
                </a:cubicBezTo>
                <a:cubicBezTo>
                  <a:pt x="2170253" y="1963360"/>
                  <a:pt x="2187265" y="1946261"/>
                  <a:pt x="2208179" y="1935804"/>
                </a:cubicBezTo>
                <a:lnTo>
                  <a:pt x="2247090" y="1916349"/>
                </a:lnTo>
                <a:cubicBezTo>
                  <a:pt x="2253575" y="1909864"/>
                  <a:pt x="2259208" y="1902396"/>
                  <a:pt x="2266545" y="1896893"/>
                </a:cubicBezTo>
                <a:cubicBezTo>
                  <a:pt x="2327158" y="1851433"/>
                  <a:pt x="2314001" y="1870318"/>
                  <a:pt x="2363822" y="1828800"/>
                </a:cubicBezTo>
                <a:cubicBezTo>
                  <a:pt x="2370868" y="1822929"/>
                  <a:pt x="2376115" y="1815073"/>
                  <a:pt x="2383277" y="1809344"/>
                </a:cubicBezTo>
                <a:cubicBezTo>
                  <a:pt x="2392406" y="1802041"/>
                  <a:pt x="2403479" y="1797373"/>
                  <a:pt x="2412460" y="1789889"/>
                </a:cubicBezTo>
                <a:cubicBezTo>
                  <a:pt x="2423028" y="1781082"/>
                  <a:pt x="2430197" y="1768337"/>
                  <a:pt x="2441643" y="1760706"/>
                </a:cubicBezTo>
                <a:cubicBezTo>
                  <a:pt x="2450175" y="1755018"/>
                  <a:pt x="2461655" y="1755564"/>
                  <a:pt x="2470826" y="1750978"/>
                </a:cubicBezTo>
                <a:cubicBezTo>
                  <a:pt x="2481283" y="1745750"/>
                  <a:pt x="2489552" y="1736751"/>
                  <a:pt x="2500009" y="1731523"/>
                </a:cubicBezTo>
                <a:cubicBezTo>
                  <a:pt x="2558067" y="1702495"/>
                  <a:pt x="2537141" y="1718743"/>
                  <a:pt x="2597286" y="1702340"/>
                </a:cubicBezTo>
                <a:cubicBezTo>
                  <a:pt x="2617071" y="1696944"/>
                  <a:pt x="2636196" y="1689370"/>
                  <a:pt x="2655651" y="1682885"/>
                </a:cubicBezTo>
                <a:lnTo>
                  <a:pt x="2714017" y="1663430"/>
                </a:lnTo>
                <a:cubicBezTo>
                  <a:pt x="2723745" y="1660187"/>
                  <a:pt x="2733049" y="1655152"/>
                  <a:pt x="2743200" y="1653702"/>
                </a:cubicBezTo>
                <a:lnTo>
                  <a:pt x="2811294" y="1643974"/>
                </a:lnTo>
                <a:cubicBezTo>
                  <a:pt x="2928026" y="1647217"/>
                  <a:pt x="3044866" y="1647721"/>
                  <a:pt x="3161490" y="1653702"/>
                </a:cubicBezTo>
                <a:cubicBezTo>
                  <a:pt x="3171730" y="1654227"/>
                  <a:pt x="3180814" y="1660613"/>
                  <a:pt x="3190673" y="1663430"/>
                </a:cubicBezTo>
                <a:cubicBezTo>
                  <a:pt x="3203528" y="1667103"/>
                  <a:pt x="3216778" y="1669315"/>
                  <a:pt x="3229583" y="1673157"/>
                </a:cubicBezTo>
                <a:cubicBezTo>
                  <a:pt x="3249226" y="1679050"/>
                  <a:pt x="3267543" y="1690573"/>
                  <a:pt x="3287949" y="1692613"/>
                </a:cubicBezTo>
                <a:lnTo>
                  <a:pt x="3385226" y="1702340"/>
                </a:lnTo>
                <a:cubicBezTo>
                  <a:pt x="3417652" y="1708825"/>
                  <a:pt x="3451132" y="1711338"/>
                  <a:pt x="3482503" y="1721795"/>
                </a:cubicBezTo>
                <a:lnTo>
                  <a:pt x="3570051" y="1750978"/>
                </a:lnTo>
                <a:cubicBezTo>
                  <a:pt x="3579779" y="1754221"/>
                  <a:pt x="3589286" y="1758219"/>
                  <a:pt x="3599234" y="1760706"/>
                </a:cubicBezTo>
                <a:cubicBezTo>
                  <a:pt x="3612204" y="1763949"/>
                  <a:pt x="3625290" y="1766761"/>
                  <a:pt x="3638145" y="1770434"/>
                </a:cubicBezTo>
                <a:cubicBezTo>
                  <a:pt x="3680791" y="1782618"/>
                  <a:pt x="3688423" y="1793315"/>
                  <a:pt x="3745149" y="1799617"/>
                </a:cubicBezTo>
                <a:cubicBezTo>
                  <a:pt x="3852301" y="1811522"/>
                  <a:pt x="3803735" y="1804517"/>
                  <a:pt x="3891064" y="1819072"/>
                </a:cubicBezTo>
                <a:cubicBezTo>
                  <a:pt x="3972128" y="1815829"/>
                  <a:pt x="4053460" y="1816689"/>
                  <a:pt x="4134256" y="1809344"/>
                </a:cubicBezTo>
                <a:cubicBezTo>
                  <a:pt x="4164430" y="1806601"/>
                  <a:pt x="4208797" y="1790982"/>
                  <a:pt x="4241260" y="1780161"/>
                </a:cubicBezTo>
                <a:cubicBezTo>
                  <a:pt x="4247745" y="1770433"/>
                  <a:pt x="4253016" y="1759776"/>
                  <a:pt x="4260715" y="1750978"/>
                </a:cubicBezTo>
                <a:cubicBezTo>
                  <a:pt x="4275814" y="1733723"/>
                  <a:pt x="4309354" y="1702340"/>
                  <a:pt x="4309354" y="1702340"/>
                </a:cubicBezTo>
                <a:cubicBezTo>
                  <a:pt x="4312596" y="1692612"/>
                  <a:pt x="4312929" y="1681360"/>
                  <a:pt x="4319081" y="1673157"/>
                </a:cubicBezTo>
                <a:cubicBezTo>
                  <a:pt x="4377625" y="1595099"/>
                  <a:pt x="4347807" y="1648023"/>
                  <a:pt x="4396903" y="1605064"/>
                </a:cubicBezTo>
                <a:cubicBezTo>
                  <a:pt x="4487951" y="1525396"/>
                  <a:pt x="4409054" y="1580749"/>
                  <a:pt x="4474724" y="1536970"/>
                </a:cubicBezTo>
                <a:cubicBezTo>
                  <a:pt x="4477966" y="1527242"/>
                  <a:pt x="4478491" y="1516131"/>
                  <a:pt x="4484451" y="1507787"/>
                </a:cubicBezTo>
                <a:cubicBezTo>
                  <a:pt x="4495112" y="1492861"/>
                  <a:pt x="4510392" y="1481846"/>
                  <a:pt x="4523362" y="1468876"/>
                </a:cubicBezTo>
                <a:cubicBezTo>
                  <a:pt x="4592692" y="1399546"/>
                  <a:pt x="4517821" y="1478232"/>
                  <a:pt x="4572000" y="1410510"/>
                </a:cubicBezTo>
                <a:cubicBezTo>
                  <a:pt x="4577729" y="1403348"/>
                  <a:pt x="4585953" y="1398392"/>
                  <a:pt x="4591456" y="1391055"/>
                </a:cubicBezTo>
                <a:cubicBezTo>
                  <a:pt x="4643488" y="1321679"/>
                  <a:pt x="4604923" y="1341170"/>
                  <a:pt x="4659549" y="1322961"/>
                </a:cubicBezTo>
                <a:cubicBezTo>
                  <a:pt x="4706535" y="1275978"/>
                  <a:pt x="4646819" y="1333147"/>
                  <a:pt x="4708188" y="1284051"/>
                </a:cubicBezTo>
                <a:cubicBezTo>
                  <a:pt x="4715350" y="1278322"/>
                  <a:pt x="4719779" y="1269314"/>
                  <a:pt x="4727643" y="1264595"/>
                </a:cubicBezTo>
                <a:cubicBezTo>
                  <a:pt x="4736436" y="1259319"/>
                  <a:pt x="4747098" y="1258110"/>
                  <a:pt x="4756826" y="1254868"/>
                </a:cubicBezTo>
                <a:cubicBezTo>
                  <a:pt x="4763311" y="1245140"/>
                  <a:pt x="4767152" y="1232988"/>
                  <a:pt x="4776281" y="1225685"/>
                </a:cubicBezTo>
                <a:cubicBezTo>
                  <a:pt x="4828649" y="1183790"/>
                  <a:pt x="4785258" y="1249385"/>
                  <a:pt x="4824920" y="1196502"/>
                </a:cubicBezTo>
                <a:cubicBezTo>
                  <a:pt x="4838949" y="1177796"/>
                  <a:pt x="4847296" y="1154670"/>
                  <a:pt x="4863830" y="1138136"/>
                </a:cubicBezTo>
                <a:cubicBezTo>
                  <a:pt x="4876800" y="1125166"/>
                  <a:pt x="4892566" y="1114487"/>
                  <a:pt x="4902741" y="1099225"/>
                </a:cubicBezTo>
                <a:cubicBezTo>
                  <a:pt x="4915711" y="1079770"/>
                  <a:pt x="4925117" y="1057393"/>
                  <a:pt x="4941651" y="1040859"/>
                </a:cubicBezTo>
                <a:cubicBezTo>
                  <a:pt x="4957864" y="1024646"/>
                  <a:pt x="4977572" y="1011299"/>
                  <a:pt x="4990290" y="992221"/>
                </a:cubicBezTo>
                <a:cubicBezTo>
                  <a:pt x="5003260" y="972766"/>
                  <a:pt x="5012666" y="950388"/>
                  <a:pt x="5029200" y="933855"/>
                </a:cubicBezTo>
                <a:cubicBezTo>
                  <a:pt x="5045372" y="917684"/>
                  <a:pt x="5058293" y="907307"/>
                  <a:pt x="5068111" y="885217"/>
                </a:cubicBezTo>
                <a:cubicBezTo>
                  <a:pt x="5076440" y="866477"/>
                  <a:pt x="5081081" y="846306"/>
                  <a:pt x="5087566" y="826851"/>
                </a:cubicBezTo>
                <a:lnTo>
                  <a:pt x="5097294" y="797668"/>
                </a:lnTo>
                <a:lnTo>
                  <a:pt x="5107022" y="768485"/>
                </a:lnTo>
                <a:cubicBezTo>
                  <a:pt x="5102383" y="647874"/>
                  <a:pt x="5116869" y="574332"/>
                  <a:pt x="5087566" y="476655"/>
                </a:cubicBezTo>
                <a:cubicBezTo>
                  <a:pt x="5081673" y="457012"/>
                  <a:pt x="5079486" y="435353"/>
                  <a:pt x="5068111" y="418289"/>
                </a:cubicBezTo>
                <a:cubicBezTo>
                  <a:pt x="5061626" y="408561"/>
                  <a:pt x="5053884" y="399563"/>
                  <a:pt x="5048656" y="389106"/>
                </a:cubicBezTo>
                <a:cubicBezTo>
                  <a:pt x="5044070" y="379935"/>
                  <a:pt x="5045223" y="368017"/>
                  <a:pt x="5038928" y="359923"/>
                </a:cubicBezTo>
                <a:cubicBezTo>
                  <a:pt x="4969224" y="270304"/>
                  <a:pt x="5004760" y="326586"/>
                  <a:pt x="4951379" y="282102"/>
                </a:cubicBezTo>
                <a:cubicBezTo>
                  <a:pt x="4940811" y="273295"/>
                  <a:pt x="4932764" y="261726"/>
                  <a:pt x="4922196" y="252919"/>
                </a:cubicBezTo>
                <a:cubicBezTo>
                  <a:pt x="4913215" y="245435"/>
                  <a:pt x="4902142" y="240767"/>
                  <a:pt x="4893013" y="233464"/>
                </a:cubicBezTo>
                <a:cubicBezTo>
                  <a:pt x="4885851" y="227735"/>
                  <a:pt x="4881189" y="219095"/>
                  <a:pt x="4873558" y="214008"/>
                </a:cubicBezTo>
                <a:cubicBezTo>
                  <a:pt x="4861492" y="205964"/>
                  <a:pt x="4847238" y="201747"/>
                  <a:pt x="4834647" y="194553"/>
                </a:cubicBezTo>
                <a:cubicBezTo>
                  <a:pt x="4824496" y="188753"/>
                  <a:pt x="4816147" y="179846"/>
                  <a:pt x="4805464" y="175098"/>
                </a:cubicBezTo>
                <a:cubicBezTo>
                  <a:pt x="4749248" y="150113"/>
                  <a:pt x="4731116" y="156800"/>
                  <a:pt x="4669277" y="136187"/>
                </a:cubicBezTo>
                <a:lnTo>
                  <a:pt x="4610911" y="116732"/>
                </a:lnTo>
                <a:cubicBezTo>
                  <a:pt x="4601183" y="113489"/>
                  <a:pt x="4591879" y="108454"/>
                  <a:pt x="4581728" y="107004"/>
                </a:cubicBezTo>
                <a:lnTo>
                  <a:pt x="4513634" y="97276"/>
                </a:lnTo>
                <a:lnTo>
                  <a:pt x="4435813" y="87549"/>
                </a:lnTo>
                <a:cubicBezTo>
                  <a:pt x="4334838" y="73124"/>
                  <a:pt x="4391852" y="72799"/>
                  <a:pt x="4241260" y="68093"/>
                </a:cubicBezTo>
                <a:cubicBezTo>
                  <a:pt x="4079179" y="63028"/>
                  <a:pt x="3917005" y="61608"/>
                  <a:pt x="3754877" y="58366"/>
                </a:cubicBezTo>
                <a:cubicBezTo>
                  <a:pt x="3715966" y="55123"/>
                  <a:pt x="3676923" y="53200"/>
                  <a:pt x="3638145" y="48638"/>
                </a:cubicBezTo>
                <a:cubicBezTo>
                  <a:pt x="3621724" y="46706"/>
                  <a:pt x="3606041" y="38910"/>
                  <a:pt x="3589507" y="38910"/>
                </a:cubicBezTo>
                <a:cubicBezTo>
                  <a:pt x="3543996" y="38910"/>
                  <a:pt x="3498716" y="45395"/>
                  <a:pt x="3453320" y="48638"/>
                </a:cubicBezTo>
                <a:cubicBezTo>
                  <a:pt x="3358565" y="38109"/>
                  <a:pt x="3453319" y="32425"/>
                  <a:pt x="3317132" y="29183"/>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4" name="Google Shape;924;p4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925" name="Google Shape;925;p41"/>
          <p:cNvGrpSpPr/>
          <p:nvPr/>
        </p:nvGrpSpPr>
        <p:grpSpPr>
          <a:xfrm>
            <a:off x="1751501" y="1368475"/>
            <a:ext cx="4726715" cy="2331624"/>
            <a:chOff x="-2863816" y="1556555"/>
            <a:chExt cx="3545036" cy="1748718"/>
          </a:xfrm>
        </p:grpSpPr>
        <p:sp>
          <p:nvSpPr>
            <p:cNvPr id="926" name="Google Shape;926;p41"/>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27" name="Google Shape;927;p41"/>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28" name="Google Shape;928;p41"/>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29" name="Google Shape;929;p41"/>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30" name="Google Shape;930;p41"/>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931" name="Google Shape;931;p41"/>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932" name="Google Shape;932;p41"/>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933" name="Google Shape;933;p41"/>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934" name="Google Shape;934;p41"/>
            <p:cNvCxnSpPr>
              <a:stCxn id="926" idx="6"/>
              <a:endCxn id="929"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35" name="Google Shape;935;p41"/>
            <p:cNvCxnSpPr>
              <a:stCxn id="929" idx="2"/>
              <a:endCxn id="926"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36" name="Google Shape;936;p41"/>
            <p:cNvCxnSpPr>
              <a:stCxn id="933" idx="2"/>
              <a:endCxn id="932"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37" name="Google Shape;937;p41"/>
            <p:cNvCxnSpPr>
              <a:stCxn id="932" idx="6"/>
              <a:endCxn id="933"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38" name="Google Shape;938;p41"/>
            <p:cNvCxnSpPr>
              <a:stCxn id="926" idx="3"/>
              <a:endCxn id="928"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39" name="Google Shape;939;p41"/>
            <p:cNvCxnSpPr>
              <a:stCxn id="928" idx="6"/>
              <a:endCxn id="929"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40" name="Google Shape;940;p41"/>
            <p:cNvCxnSpPr>
              <a:stCxn id="926" idx="7"/>
              <a:endCxn id="927"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41" name="Google Shape;941;p41"/>
            <p:cNvCxnSpPr>
              <a:stCxn id="927" idx="6"/>
              <a:endCxn id="930"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942" name="Google Shape;942;p41"/>
            <p:cNvCxnSpPr>
              <a:stCxn id="930" idx="6"/>
              <a:endCxn id="931"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943" name="Google Shape;943;p41"/>
            <p:cNvCxnSpPr>
              <a:stCxn id="933" idx="1"/>
              <a:endCxn id="930"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944" name="Google Shape;944;p41"/>
            <p:cNvCxnSpPr>
              <a:stCxn id="931" idx="4"/>
              <a:endCxn id="933"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945" name="Google Shape;945;p41"/>
            <p:cNvCxnSpPr>
              <a:stCxn id="927" idx="5"/>
              <a:endCxn id="932"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946" name="Google Shape;946;p41"/>
            <p:cNvCxnSpPr>
              <a:stCxn id="927" idx="4"/>
              <a:endCxn id="929"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947" name="Google Shape;947;p41"/>
            <p:cNvCxnSpPr>
              <a:stCxn id="929" idx="5"/>
              <a:endCxn id="932"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948" name="Google Shape;948;p41"/>
            <p:cNvCxnSpPr>
              <a:stCxn id="932" idx="3"/>
              <a:endCxn id="92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949" name="Google Shape;949;p41"/>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0" name="Google Shape;950;p41"/>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1" name="Google Shape;951;p41"/>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952" name="Google Shape;952;p41"/>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53" name="Google Shape;953;p41"/>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954" name="Google Shape;954;p41"/>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5" name="Google Shape;955;p41"/>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956" name="Google Shape;956;p41"/>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57" name="Google Shape;957;p41"/>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958" name="Google Shape;958;p41"/>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59" name="Google Shape;959;p41"/>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60" name="Google Shape;960;p41"/>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61" name="Google Shape;961;p41"/>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62" name="Google Shape;962;p41"/>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63" name="Google Shape;963;p41"/>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964" name="Google Shape;964;p41"/>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65" name="Google Shape;965;p41"/>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66" name="Google Shape;966;p41"/>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967" name="Google Shape;967;p41"/>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968" name="Google Shape;968;p41"/>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69" name="Google Shape;969;p41"/>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970" name="Google Shape;970;p41"/>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971" name="Google Shape;971;p41"/>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972" name="Google Shape;972;p41"/>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973" name="Google Shape;973;p41"/>
          <p:cNvGraphicFramePr/>
          <p:nvPr>
            <p:extLst>
              <p:ext uri="{D42A27DB-BD31-4B8C-83A1-F6EECF244321}">
                <p14:modId xmlns:p14="http://schemas.microsoft.com/office/powerpoint/2010/main" val="2867358023"/>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12</a:t>
                      </a:r>
                      <a:r>
                        <a:rPr lang="en-US" sz="1600" b="0" i="0" u="none" strike="noStrike" cap="none" dirty="0">
                          <a:solidFill>
                            <a:schemeClr val="tx1"/>
                          </a:solidFill>
                          <a:latin typeface="Quattrocento Sans"/>
                          <a:ea typeface="Quattrocento Sans"/>
                          <a:cs typeface="Quattrocento Sans"/>
                          <a:sym typeface="Quattrocento Sans"/>
                        </a:rPr>
                        <a:t> 11</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C</a:t>
                      </a:r>
                      <a:r>
                        <a:rPr lang="en-US" sz="1600" b="0" dirty="0">
                          <a:solidFill>
                            <a:schemeClr val="tx1"/>
                          </a:solidFill>
                          <a:latin typeface="Quattrocento Sans"/>
                          <a:ea typeface="Quattrocento Sans"/>
                          <a:cs typeface="Quattrocento Sans"/>
                          <a:sym typeface="Quattrocento Sans"/>
                        </a:rPr>
                        <a:t> G</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7</a:t>
                      </a:r>
                      <a:r>
                        <a:rPr lang="en-US" sz="1600" b="0" i="0" u="none" strike="noStrike" cap="none" dirty="0">
                          <a:solidFill>
                            <a:schemeClr val="tx1"/>
                          </a:solidFill>
                          <a:latin typeface="Quattrocento Sans"/>
                          <a:ea typeface="Quattrocento Sans"/>
                          <a:cs typeface="Quattrocento Sans"/>
                          <a:sym typeface="Quattrocento Sans"/>
                        </a:rPr>
                        <a:t> 8</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8</a:t>
                      </a:r>
                      <a:r>
                        <a:rPr lang="en-US" sz="1600" b="0" dirty="0">
                          <a:solidFill>
                            <a:schemeClr val="tx1"/>
                          </a:solidFill>
                          <a:latin typeface="Quattrocento Sans"/>
                          <a:ea typeface="Quattrocento Sans"/>
                          <a:cs typeface="Quattrocento Sans"/>
                          <a:sym typeface="Quattrocento Sans"/>
                        </a:rPr>
                        <a:t> H</a:t>
                      </a:r>
                      <a:endParaRPr sz="16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74" name="Google Shape;974;p41"/>
          <p:cNvSpPr txBox="1"/>
          <p:nvPr/>
        </p:nvSpPr>
        <p:spPr>
          <a:xfrm>
            <a:off x="1516675" y="4883675"/>
            <a:ext cx="39594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FEDD2974-6232-607C-47D2-6EBCBA81A5AE}"/>
              </a:ext>
            </a:extLst>
          </p:cNvPr>
          <p:cNvSpPr txBox="1"/>
          <p:nvPr/>
        </p:nvSpPr>
        <p:spPr>
          <a:xfrm>
            <a:off x="745988" y="5822739"/>
            <a:ext cx="5299878"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We found a shortcut to E going through G, so we update SD and PN for E. Visit E next, since it is the last unvisited node</a:t>
            </a:r>
            <a:endParaRPr lang="en-SE" sz="1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2"/>
          <p:cNvSpPr/>
          <p:nvPr/>
        </p:nvSpPr>
        <p:spPr>
          <a:xfrm>
            <a:off x="1741251" y="1361872"/>
            <a:ext cx="4893013" cy="2402732"/>
          </a:xfrm>
          <a:custGeom>
            <a:avLst/>
            <a:gdLst/>
            <a:ahLst/>
            <a:cxnLst/>
            <a:rect l="l" t="t" r="r" b="b"/>
            <a:pathLst>
              <a:path w="4893013" h="2402732" extrusionOk="0">
                <a:moveTo>
                  <a:pt x="4056434" y="58366"/>
                </a:moveTo>
                <a:cubicBezTo>
                  <a:pt x="3817251" y="92536"/>
                  <a:pt x="3993865" y="71004"/>
                  <a:pt x="3463047" y="58366"/>
                </a:cubicBezTo>
                <a:lnTo>
                  <a:pt x="3171217" y="48639"/>
                </a:lnTo>
                <a:lnTo>
                  <a:pt x="2441643" y="38911"/>
                </a:lnTo>
                <a:cubicBezTo>
                  <a:pt x="2057186" y="16295"/>
                  <a:pt x="2534342" y="43325"/>
                  <a:pt x="2033081" y="19456"/>
                </a:cubicBezTo>
                <a:cubicBezTo>
                  <a:pt x="1977925" y="16830"/>
                  <a:pt x="1922925" y="10414"/>
                  <a:pt x="1867711" y="9728"/>
                </a:cubicBezTo>
                <a:lnTo>
                  <a:pt x="466928" y="0"/>
                </a:lnTo>
                <a:cubicBezTo>
                  <a:pt x="402077" y="3243"/>
                  <a:pt x="337063" y="4103"/>
                  <a:pt x="272375" y="9728"/>
                </a:cubicBezTo>
                <a:cubicBezTo>
                  <a:pt x="262160" y="10616"/>
                  <a:pt x="252156" y="14476"/>
                  <a:pt x="243192" y="19456"/>
                </a:cubicBezTo>
                <a:cubicBezTo>
                  <a:pt x="210045" y="37871"/>
                  <a:pt x="157922" y="74401"/>
                  <a:pt x="136187" y="107005"/>
                </a:cubicBezTo>
                <a:cubicBezTo>
                  <a:pt x="129702" y="116733"/>
                  <a:pt x="121480" y="125504"/>
                  <a:pt x="116732" y="136188"/>
                </a:cubicBezTo>
                <a:cubicBezTo>
                  <a:pt x="70430" y="240369"/>
                  <a:pt x="121850" y="157695"/>
                  <a:pt x="77821" y="223737"/>
                </a:cubicBezTo>
                <a:lnTo>
                  <a:pt x="58366" y="282102"/>
                </a:lnTo>
                <a:lnTo>
                  <a:pt x="48638" y="311285"/>
                </a:lnTo>
                <a:cubicBezTo>
                  <a:pt x="19338" y="516398"/>
                  <a:pt x="38535" y="362822"/>
                  <a:pt x="29183" y="797668"/>
                </a:cubicBezTo>
                <a:cubicBezTo>
                  <a:pt x="25696" y="959791"/>
                  <a:pt x="25141" y="1121991"/>
                  <a:pt x="19455" y="1284051"/>
                </a:cubicBezTo>
                <a:cubicBezTo>
                  <a:pt x="18651" y="1306965"/>
                  <a:pt x="12260" y="1329357"/>
                  <a:pt x="9728" y="1352145"/>
                </a:cubicBezTo>
                <a:cubicBezTo>
                  <a:pt x="5773" y="1387741"/>
                  <a:pt x="3243" y="1423481"/>
                  <a:pt x="0" y="1459149"/>
                </a:cubicBezTo>
                <a:cubicBezTo>
                  <a:pt x="3243" y="1595336"/>
                  <a:pt x="3936" y="1731608"/>
                  <a:pt x="9728" y="1867711"/>
                </a:cubicBezTo>
                <a:cubicBezTo>
                  <a:pt x="9946" y="1872840"/>
                  <a:pt x="25254" y="1946092"/>
                  <a:pt x="29183" y="1955260"/>
                </a:cubicBezTo>
                <a:cubicBezTo>
                  <a:pt x="33788" y="1966006"/>
                  <a:pt x="42838" y="1974292"/>
                  <a:pt x="48638" y="1984443"/>
                </a:cubicBezTo>
                <a:cubicBezTo>
                  <a:pt x="69106" y="2020263"/>
                  <a:pt x="75278" y="2049993"/>
                  <a:pt x="107004" y="2081719"/>
                </a:cubicBezTo>
                <a:cubicBezTo>
                  <a:pt x="140114" y="2114829"/>
                  <a:pt x="156387" y="2135687"/>
                  <a:pt x="194553" y="2159541"/>
                </a:cubicBezTo>
                <a:cubicBezTo>
                  <a:pt x="206850" y="2167227"/>
                  <a:pt x="220494" y="2172511"/>
                  <a:pt x="233464" y="2178996"/>
                </a:cubicBezTo>
                <a:cubicBezTo>
                  <a:pt x="243192" y="2188724"/>
                  <a:pt x="250181" y="2202361"/>
                  <a:pt x="262647" y="2208179"/>
                </a:cubicBezTo>
                <a:cubicBezTo>
                  <a:pt x="306492" y="2228640"/>
                  <a:pt x="394780" y="2250737"/>
                  <a:pt x="447472" y="2266545"/>
                </a:cubicBezTo>
                <a:cubicBezTo>
                  <a:pt x="457293" y="2269491"/>
                  <a:pt x="466796" y="2273456"/>
                  <a:pt x="476655" y="2276273"/>
                </a:cubicBezTo>
                <a:cubicBezTo>
                  <a:pt x="489510" y="2279946"/>
                  <a:pt x="502711" y="2282327"/>
                  <a:pt x="515566" y="2286000"/>
                </a:cubicBezTo>
                <a:cubicBezTo>
                  <a:pt x="525425" y="2288817"/>
                  <a:pt x="534661" y="2293894"/>
                  <a:pt x="544749" y="2295728"/>
                </a:cubicBezTo>
                <a:cubicBezTo>
                  <a:pt x="570470" y="2300405"/>
                  <a:pt x="596783" y="2301158"/>
                  <a:pt x="622570" y="2305456"/>
                </a:cubicBezTo>
                <a:cubicBezTo>
                  <a:pt x="635758" y="2307654"/>
                  <a:pt x="648430" y="2312283"/>
                  <a:pt x="661481" y="2315183"/>
                </a:cubicBezTo>
                <a:cubicBezTo>
                  <a:pt x="677621" y="2318770"/>
                  <a:pt x="693979" y="2321324"/>
                  <a:pt x="710119" y="2324911"/>
                </a:cubicBezTo>
                <a:cubicBezTo>
                  <a:pt x="723170" y="2327811"/>
                  <a:pt x="735842" y="2332441"/>
                  <a:pt x="749030" y="2334639"/>
                </a:cubicBezTo>
                <a:cubicBezTo>
                  <a:pt x="775750" y="2339092"/>
                  <a:pt x="890990" y="2351493"/>
                  <a:pt x="914400" y="2354094"/>
                </a:cubicBezTo>
                <a:cubicBezTo>
                  <a:pt x="924128" y="2357337"/>
                  <a:pt x="933635" y="2361335"/>
                  <a:pt x="943583" y="2363822"/>
                </a:cubicBezTo>
                <a:cubicBezTo>
                  <a:pt x="984065" y="2373942"/>
                  <a:pt x="1029243" y="2378982"/>
                  <a:pt x="1070043" y="2383277"/>
                </a:cubicBezTo>
                <a:cubicBezTo>
                  <a:pt x="1105661" y="2387026"/>
                  <a:pt x="1141241" y="2392182"/>
                  <a:pt x="1177047" y="2393005"/>
                </a:cubicBezTo>
                <a:lnTo>
                  <a:pt x="1916349" y="2402732"/>
                </a:lnTo>
                <a:lnTo>
                  <a:pt x="2568102" y="2393005"/>
                </a:lnTo>
                <a:cubicBezTo>
                  <a:pt x="2597454" y="2392233"/>
                  <a:pt x="2626434" y="2386199"/>
                  <a:pt x="2655651" y="2383277"/>
                </a:cubicBezTo>
                <a:cubicBezTo>
                  <a:pt x="2691288" y="2379713"/>
                  <a:pt x="2727141" y="2378181"/>
                  <a:pt x="2762655" y="2373549"/>
                </a:cubicBezTo>
                <a:cubicBezTo>
                  <a:pt x="3181557" y="2318910"/>
                  <a:pt x="2636820" y="2381047"/>
                  <a:pt x="2966936" y="2344366"/>
                </a:cubicBezTo>
                <a:cubicBezTo>
                  <a:pt x="3050335" y="2323518"/>
                  <a:pt x="2992612" y="2336530"/>
                  <a:pt x="3142034" y="2315183"/>
                </a:cubicBezTo>
                <a:lnTo>
                  <a:pt x="3142034" y="2315183"/>
                </a:lnTo>
                <a:cubicBezTo>
                  <a:pt x="3158247" y="2311941"/>
                  <a:pt x="3174532" y="2309043"/>
                  <a:pt x="3190672" y="2305456"/>
                </a:cubicBezTo>
                <a:cubicBezTo>
                  <a:pt x="3203723" y="2302556"/>
                  <a:pt x="3216473" y="2298350"/>
                  <a:pt x="3229583" y="2295728"/>
                </a:cubicBezTo>
                <a:cubicBezTo>
                  <a:pt x="3272926" y="2287059"/>
                  <a:pt x="3294872" y="2286702"/>
                  <a:pt x="3336587" y="2276273"/>
                </a:cubicBezTo>
                <a:cubicBezTo>
                  <a:pt x="3346535" y="2273786"/>
                  <a:pt x="3355656" y="2268231"/>
                  <a:pt x="3365770" y="2266545"/>
                </a:cubicBezTo>
                <a:cubicBezTo>
                  <a:pt x="3394733" y="2261718"/>
                  <a:pt x="3424136" y="2260060"/>
                  <a:pt x="3453319" y="2256817"/>
                </a:cubicBezTo>
                <a:cubicBezTo>
                  <a:pt x="3466289" y="2253575"/>
                  <a:pt x="3479942" y="2252356"/>
                  <a:pt x="3492230" y="2247090"/>
                </a:cubicBezTo>
                <a:cubicBezTo>
                  <a:pt x="3502976" y="2242485"/>
                  <a:pt x="3510956" y="2232863"/>
                  <a:pt x="3521413" y="2227634"/>
                </a:cubicBezTo>
                <a:cubicBezTo>
                  <a:pt x="3530584" y="2223048"/>
                  <a:pt x="3540868" y="2221149"/>
                  <a:pt x="3550596" y="2217907"/>
                </a:cubicBezTo>
                <a:cubicBezTo>
                  <a:pt x="3560324" y="2211422"/>
                  <a:pt x="3569322" y="2203680"/>
                  <a:pt x="3579779" y="2198451"/>
                </a:cubicBezTo>
                <a:cubicBezTo>
                  <a:pt x="3588950" y="2193865"/>
                  <a:pt x="3599999" y="2193704"/>
                  <a:pt x="3608962" y="2188724"/>
                </a:cubicBezTo>
                <a:cubicBezTo>
                  <a:pt x="3703724" y="2136079"/>
                  <a:pt x="3630194" y="2159097"/>
                  <a:pt x="3706238" y="2140085"/>
                </a:cubicBezTo>
                <a:cubicBezTo>
                  <a:pt x="3712723" y="2133600"/>
                  <a:pt x="3718357" y="2126133"/>
                  <a:pt x="3725694" y="2120630"/>
                </a:cubicBezTo>
                <a:cubicBezTo>
                  <a:pt x="3744400" y="2106601"/>
                  <a:pt x="3767526" y="2098253"/>
                  <a:pt x="3784060" y="2081719"/>
                </a:cubicBezTo>
                <a:lnTo>
                  <a:pt x="3832698" y="2033081"/>
                </a:lnTo>
                <a:cubicBezTo>
                  <a:pt x="3842426" y="2023353"/>
                  <a:pt x="3850875" y="2012152"/>
                  <a:pt x="3861881" y="2003898"/>
                </a:cubicBezTo>
                <a:lnTo>
                  <a:pt x="3900792" y="1974715"/>
                </a:lnTo>
                <a:cubicBezTo>
                  <a:pt x="3935041" y="1923340"/>
                  <a:pt x="3902849" y="1964614"/>
                  <a:pt x="3959158" y="1916349"/>
                </a:cubicBezTo>
                <a:cubicBezTo>
                  <a:pt x="4014370" y="1869024"/>
                  <a:pt x="3959406" y="1901633"/>
                  <a:pt x="4027251" y="1867711"/>
                </a:cubicBezTo>
                <a:cubicBezTo>
                  <a:pt x="4036979" y="1857983"/>
                  <a:pt x="4045239" y="1846524"/>
                  <a:pt x="4056434" y="1838528"/>
                </a:cubicBezTo>
                <a:cubicBezTo>
                  <a:pt x="4068234" y="1830099"/>
                  <a:pt x="4084205" y="1828356"/>
                  <a:pt x="4095345" y="1819073"/>
                </a:cubicBezTo>
                <a:cubicBezTo>
                  <a:pt x="4104326" y="1811589"/>
                  <a:pt x="4106533" y="1798157"/>
                  <a:pt x="4114800" y="1789890"/>
                </a:cubicBezTo>
                <a:cubicBezTo>
                  <a:pt x="4204873" y="1699816"/>
                  <a:pt x="4077537" y="1852817"/>
                  <a:pt x="4173166" y="1741251"/>
                </a:cubicBezTo>
                <a:cubicBezTo>
                  <a:pt x="4183717" y="1728942"/>
                  <a:pt x="4191578" y="1714458"/>
                  <a:pt x="4202349" y="1702341"/>
                </a:cubicBezTo>
                <a:cubicBezTo>
                  <a:pt x="4217582" y="1685204"/>
                  <a:pt x="4240733" y="1674210"/>
                  <a:pt x="4250987" y="1653702"/>
                </a:cubicBezTo>
                <a:cubicBezTo>
                  <a:pt x="4257472" y="1640732"/>
                  <a:pt x="4261260" y="1626015"/>
                  <a:pt x="4270443" y="1614792"/>
                </a:cubicBezTo>
                <a:cubicBezTo>
                  <a:pt x="4290770" y="1589948"/>
                  <a:pt x="4315838" y="1569396"/>
                  <a:pt x="4338536" y="1546698"/>
                </a:cubicBezTo>
                <a:cubicBezTo>
                  <a:pt x="4345021" y="1540213"/>
                  <a:pt x="4352489" y="1534580"/>
                  <a:pt x="4357992" y="1527243"/>
                </a:cubicBezTo>
                <a:cubicBezTo>
                  <a:pt x="4367720" y="1514273"/>
                  <a:pt x="4375711" y="1499796"/>
                  <a:pt x="4387175" y="1488332"/>
                </a:cubicBezTo>
                <a:cubicBezTo>
                  <a:pt x="4398639" y="1476868"/>
                  <a:pt x="4414621" y="1470613"/>
                  <a:pt x="4426085" y="1459149"/>
                </a:cubicBezTo>
                <a:cubicBezTo>
                  <a:pt x="4437549" y="1447685"/>
                  <a:pt x="4444592" y="1432440"/>
                  <a:pt x="4455268" y="1420239"/>
                </a:cubicBezTo>
                <a:cubicBezTo>
                  <a:pt x="4467347" y="1406435"/>
                  <a:pt x="4494179" y="1381328"/>
                  <a:pt x="4494179" y="1381328"/>
                </a:cubicBezTo>
                <a:cubicBezTo>
                  <a:pt x="4500664" y="1368358"/>
                  <a:pt x="4505948" y="1354714"/>
                  <a:pt x="4513634" y="1342417"/>
                </a:cubicBezTo>
                <a:cubicBezTo>
                  <a:pt x="4548448" y="1286714"/>
                  <a:pt x="4534822" y="1322362"/>
                  <a:pt x="4562272" y="1274324"/>
                </a:cubicBezTo>
                <a:cubicBezTo>
                  <a:pt x="4569467" y="1261733"/>
                  <a:pt x="4574533" y="1248004"/>
                  <a:pt x="4581728" y="1235413"/>
                </a:cubicBezTo>
                <a:cubicBezTo>
                  <a:pt x="4595785" y="1210814"/>
                  <a:pt x="4614126" y="1190519"/>
                  <a:pt x="4630366" y="1167319"/>
                </a:cubicBezTo>
                <a:cubicBezTo>
                  <a:pt x="4643775" y="1148164"/>
                  <a:pt x="4656307" y="1128409"/>
                  <a:pt x="4669277" y="1108954"/>
                </a:cubicBezTo>
                <a:lnTo>
                  <a:pt x="4708187" y="1050588"/>
                </a:lnTo>
                <a:cubicBezTo>
                  <a:pt x="4714672" y="1040860"/>
                  <a:pt x="4722415" y="1031862"/>
                  <a:pt x="4727643" y="1021405"/>
                </a:cubicBezTo>
                <a:cubicBezTo>
                  <a:pt x="4740613" y="995464"/>
                  <a:pt x="4757381" y="971097"/>
                  <a:pt x="4766553" y="943583"/>
                </a:cubicBezTo>
                <a:cubicBezTo>
                  <a:pt x="4769796" y="933855"/>
                  <a:pt x="4771695" y="923571"/>
                  <a:pt x="4776281" y="914400"/>
                </a:cubicBezTo>
                <a:cubicBezTo>
                  <a:pt x="4781509" y="903943"/>
                  <a:pt x="4790988" y="895900"/>
                  <a:pt x="4795736" y="885217"/>
                </a:cubicBezTo>
                <a:cubicBezTo>
                  <a:pt x="4795747" y="885192"/>
                  <a:pt x="4820051" y="812273"/>
                  <a:pt x="4824919" y="797668"/>
                </a:cubicBezTo>
                <a:cubicBezTo>
                  <a:pt x="4828162" y="787940"/>
                  <a:pt x="4828959" y="777017"/>
                  <a:pt x="4834647" y="768485"/>
                </a:cubicBezTo>
                <a:lnTo>
                  <a:pt x="4854102" y="739302"/>
                </a:lnTo>
                <a:cubicBezTo>
                  <a:pt x="4857345" y="726332"/>
                  <a:pt x="4860157" y="713247"/>
                  <a:pt x="4863830" y="700392"/>
                </a:cubicBezTo>
                <a:cubicBezTo>
                  <a:pt x="4866647" y="690533"/>
                  <a:pt x="4871252" y="681200"/>
                  <a:pt x="4873558" y="671209"/>
                </a:cubicBezTo>
                <a:cubicBezTo>
                  <a:pt x="4880994" y="638988"/>
                  <a:pt x="4893013" y="573932"/>
                  <a:pt x="4893013" y="573932"/>
                </a:cubicBezTo>
                <a:cubicBezTo>
                  <a:pt x="4891701" y="551623"/>
                  <a:pt x="4897174" y="400212"/>
                  <a:pt x="4863830" y="350196"/>
                </a:cubicBezTo>
                <a:cubicBezTo>
                  <a:pt x="4857345" y="340468"/>
                  <a:pt x="4849603" y="331470"/>
                  <a:pt x="4844375" y="321013"/>
                </a:cubicBezTo>
                <a:cubicBezTo>
                  <a:pt x="4824478" y="281219"/>
                  <a:pt x="4847714" y="299814"/>
                  <a:pt x="4815192" y="262647"/>
                </a:cubicBezTo>
                <a:cubicBezTo>
                  <a:pt x="4800093" y="245392"/>
                  <a:pt x="4785631" y="226727"/>
                  <a:pt x="4766553" y="214009"/>
                </a:cubicBezTo>
                <a:lnTo>
                  <a:pt x="4679004" y="155643"/>
                </a:lnTo>
                <a:lnTo>
                  <a:pt x="4649821" y="136188"/>
                </a:lnTo>
                <a:cubicBezTo>
                  <a:pt x="4640093" y="129703"/>
                  <a:pt x="4631980" y="119567"/>
                  <a:pt x="4620638" y="116732"/>
                </a:cubicBezTo>
                <a:cubicBezTo>
                  <a:pt x="4607668" y="113490"/>
                  <a:pt x="4594411" y="111233"/>
                  <a:pt x="4581728" y="107005"/>
                </a:cubicBezTo>
                <a:cubicBezTo>
                  <a:pt x="4520011" y="86433"/>
                  <a:pt x="4551744" y="91490"/>
                  <a:pt x="4503906" y="77822"/>
                </a:cubicBezTo>
                <a:cubicBezTo>
                  <a:pt x="4491051" y="74149"/>
                  <a:pt x="4477801" y="71936"/>
                  <a:pt x="4464996" y="68094"/>
                </a:cubicBezTo>
                <a:cubicBezTo>
                  <a:pt x="4445353" y="62201"/>
                  <a:pt x="4426085" y="55124"/>
                  <a:pt x="4406630" y="48639"/>
                </a:cubicBezTo>
                <a:cubicBezTo>
                  <a:pt x="4396902" y="45396"/>
                  <a:pt x="4387395" y="41398"/>
                  <a:pt x="4377447" y="38911"/>
                </a:cubicBezTo>
                <a:lnTo>
                  <a:pt x="4338536" y="29183"/>
                </a:lnTo>
                <a:cubicBezTo>
                  <a:pt x="4267200" y="32426"/>
                  <a:pt x="4195727" y="33434"/>
                  <a:pt x="4124528" y="38911"/>
                </a:cubicBezTo>
                <a:cubicBezTo>
                  <a:pt x="4111198" y="39936"/>
                  <a:pt x="4085617" y="48639"/>
                  <a:pt x="4056434" y="58366"/>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82" name="Google Shape;982;p4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 Final</a:t>
            </a:r>
            <a:endParaRPr dirty="0"/>
          </a:p>
        </p:txBody>
      </p:sp>
      <p:grpSp>
        <p:nvGrpSpPr>
          <p:cNvPr id="983" name="Google Shape;983;p42"/>
          <p:cNvGrpSpPr/>
          <p:nvPr/>
        </p:nvGrpSpPr>
        <p:grpSpPr>
          <a:xfrm>
            <a:off x="1751501" y="1368475"/>
            <a:ext cx="4726715" cy="2331624"/>
            <a:chOff x="-2863816" y="1556555"/>
            <a:chExt cx="3545036" cy="1748718"/>
          </a:xfrm>
        </p:grpSpPr>
        <p:sp>
          <p:nvSpPr>
            <p:cNvPr id="984" name="Google Shape;984;p42"/>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85" name="Google Shape;985;p42"/>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86" name="Google Shape;986;p42"/>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87" name="Google Shape;987;p42"/>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88" name="Google Shape;988;p42"/>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989" name="Google Shape;989;p42"/>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990" name="Google Shape;990;p42"/>
            <p:cNvSpPr/>
            <p:nvPr/>
          </p:nvSpPr>
          <p:spPr>
            <a:xfrm>
              <a:off x="-804680" y="28351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E</a:t>
              </a:r>
              <a:endParaRPr/>
            </a:p>
          </p:txBody>
        </p:sp>
        <p:sp>
          <p:nvSpPr>
            <p:cNvPr id="991" name="Google Shape;991;p42"/>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992" name="Google Shape;992;p42"/>
            <p:cNvCxnSpPr>
              <a:stCxn id="984" idx="6"/>
              <a:endCxn id="987"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93" name="Google Shape;993;p42"/>
            <p:cNvCxnSpPr>
              <a:stCxn id="987" idx="2"/>
              <a:endCxn id="984"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94" name="Google Shape;994;p42"/>
            <p:cNvCxnSpPr>
              <a:stCxn id="991" idx="2"/>
              <a:endCxn id="990"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95" name="Google Shape;995;p42"/>
            <p:cNvCxnSpPr>
              <a:stCxn id="990" idx="6"/>
              <a:endCxn id="991" idx="4"/>
            </p:cNvCxnSpPr>
            <p:nvPr/>
          </p:nvCxnSpPr>
          <p:spPr>
            <a:xfrm rot="10800000" flipH="1">
              <a:off x="-518930" y="26636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96" name="Google Shape;996;p42"/>
            <p:cNvCxnSpPr>
              <a:stCxn id="984" idx="3"/>
              <a:endCxn id="986"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97" name="Google Shape;997;p42"/>
            <p:cNvCxnSpPr>
              <a:stCxn id="986" idx="6"/>
              <a:endCxn id="987"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98" name="Google Shape;998;p42"/>
            <p:cNvCxnSpPr>
              <a:stCxn id="984" idx="7"/>
              <a:endCxn id="985"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99" name="Google Shape;999;p42"/>
            <p:cNvCxnSpPr>
              <a:stCxn id="985" idx="6"/>
              <a:endCxn id="988"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1000" name="Google Shape;1000;p42"/>
            <p:cNvCxnSpPr>
              <a:stCxn id="988" idx="6"/>
              <a:endCxn id="989"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1001" name="Google Shape;1001;p42"/>
            <p:cNvCxnSpPr>
              <a:stCxn id="991" idx="1"/>
              <a:endCxn id="988"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1002" name="Google Shape;1002;p42"/>
            <p:cNvCxnSpPr>
              <a:stCxn id="989" idx="4"/>
              <a:endCxn id="991"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1003" name="Google Shape;1003;p42"/>
            <p:cNvCxnSpPr>
              <a:stCxn id="985" idx="5"/>
              <a:endCxn id="990"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1004" name="Google Shape;1004;p42"/>
            <p:cNvCxnSpPr>
              <a:stCxn id="985" idx="4"/>
              <a:endCxn id="987"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1005" name="Google Shape;1005;p42"/>
            <p:cNvCxnSpPr>
              <a:stCxn id="987" idx="5"/>
              <a:endCxn id="990"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1006" name="Google Shape;1006;p42"/>
            <p:cNvCxnSpPr>
              <a:stCxn id="990" idx="3"/>
              <a:endCxn id="986" idx="5"/>
            </p:cNvCxnSpPr>
            <p:nvPr/>
          </p:nvCxnSpPr>
          <p:spPr>
            <a:xfrm rot="10800000">
              <a:off x="-2446733" y="2964779"/>
              <a:ext cx="1683900" cy="114300"/>
            </a:xfrm>
            <a:prstGeom prst="straightConnector1">
              <a:avLst/>
            </a:prstGeom>
            <a:noFill/>
            <a:ln w="9525" cap="flat" cmpd="sng">
              <a:solidFill>
                <a:srgbClr val="A5A5A5"/>
              </a:solidFill>
              <a:prstDash val="dash"/>
              <a:round/>
              <a:headEnd type="none" w="med" len="med"/>
              <a:tailEnd type="triangle" w="med" len="med"/>
            </a:ln>
          </p:spPr>
        </p:cxnSp>
        <p:sp>
          <p:nvSpPr>
            <p:cNvPr id="1007" name="Google Shape;1007;p42"/>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08" name="Google Shape;1008;p42"/>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09" name="Google Shape;1009;p42"/>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10" name="Google Shape;1010;p42"/>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1" name="Google Shape;1011;p42"/>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1012" name="Google Shape;1012;p42"/>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13" name="Google Shape;1013;p42"/>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14" name="Google Shape;1014;p42"/>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5" name="Google Shape;1015;p42"/>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1016" name="Google Shape;1016;p42"/>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7</a:t>
              </a:r>
              <a:endParaRPr/>
            </a:p>
          </p:txBody>
        </p:sp>
        <p:sp>
          <p:nvSpPr>
            <p:cNvPr id="1017" name="Google Shape;1017;p42"/>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8" name="Google Shape;1018;p42"/>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1019" name="Google Shape;1019;p42"/>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20" name="Google Shape;1020;p42"/>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1021" name="Google Shape;1021;p42"/>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1022" name="Google Shape;1022;p42"/>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23" name="Google Shape;1023;p42"/>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24" name="Google Shape;1024;p42"/>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25" name="Google Shape;1025;p42"/>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1026" name="Google Shape;1026;p42"/>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27" name="Google Shape;1027;p42"/>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028" name="Google Shape;1028;p42"/>
            <p:cNvSpPr txBox="1"/>
            <p:nvPr/>
          </p:nvSpPr>
          <p:spPr>
            <a:xfrm>
              <a:off x="-865204" y="2562041"/>
              <a:ext cx="29479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1029" name="Google Shape;1029;p42"/>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030" name="Google Shape;1030;p42"/>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1031" name="Google Shape;1031;p42"/>
          <p:cNvGraphicFramePr/>
          <p:nvPr>
            <p:extLst>
              <p:ext uri="{D42A27DB-BD31-4B8C-83A1-F6EECF244321}">
                <p14:modId xmlns:p14="http://schemas.microsoft.com/office/powerpoint/2010/main" val="3333974825"/>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12</a:t>
                      </a:r>
                      <a:r>
                        <a:rPr lang="en-US" sz="1600" b="0" i="0" u="none" strike="noStrike" cap="none" dirty="0">
                          <a:solidFill>
                            <a:schemeClr val="tx1"/>
                          </a:solidFill>
                          <a:latin typeface="Quattrocento Sans"/>
                          <a:ea typeface="Quattrocento Sans"/>
                          <a:cs typeface="Quattrocento Sans"/>
                          <a:sym typeface="Quattrocento Sans"/>
                        </a:rPr>
                        <a:t> 11</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C</a:t>
                      </a:r>
                      <a:r>
                        <a:rPr lang="en-US" sz="1600" b="0" dirty="0">
                          <a:solidFill>
                            <a:schemeClr val="tx1"/>
                          </a:solidFill>
                          <a:latin typeface="Quattrocento Sans"/>
                          <a:ea typeface="Quattrocento Sans"/>
                          <a:cs typeface="Quattrocento Sans"/>
                          <a:sym typeface="Quattrocento Sans"/>
                        </a:rPr>
                        <a:t> G</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7</a:t>
                      </a:r>
                      <a:r>
                        <a:rPr lang="en-US" sz="1600" b="0" i="0" u="none" strike="noStrike" cap="none" dirty="0">
                          <a:solidFill>
                            <a:schemeClr val="tx1"/>
                          </a:solidFill>
                          <a:latin typeface="Quattrocento Sans"/>
                          <a:ea typeface="Quattrocento Sans"/>
                          <a:cs typeface="Quattrocento Sans"/>
                          <a:sym typeface="Quattrocento Sans"/>
                        </a:rPr>
                        <a:t> 8</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8</a:t>
                      </a:r>
                      <a:r>
                        <a:rPr lang="en-US" sz="1600" b="0" dirty="0">
                          <a:solidFill>
                            <a:schemeClr val="tx1"/>
                          </a:solidFill>
                          <a:latin typeface="Quattrocento Sans"/>
                          <a:ea typeface="Quattrocento Sans"/>
                          <a:cs typeface="Quattrocento Sans"/>
                          <a:sym typeface="Quattrocento Sans"/>
                        </a:rPr>
                        <a:t> H</a:t>
                      </a:r>
                      <a:endParaRPr sz="16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032" name="Google Shape;1032;p42"/>
          <p:cNvSpPr txBox="1"/>
          <p:nvPr/>
        </p:nvSpPr>
        <p:spPr>
          <a:xfrm>
            <a:off x="1352173" y="4883675"/>
            <a:ext cx="41235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55CEDB87-CEEA-06BC-FBC6-973647D38F17}"/>
              </a:ext>
            </a:extLst>
          </p:cNvPr>
          <p:cNvSpPr txBox="1"/>
          <p:nvPr/>
        </p:nvSpPr>
        <p:spPr>
          <a:xfrm>
            <a:off x="745988" y="5822739"/>
            <a:ext cx="5299878"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All nodes have now been visited and are known</a:t>
            </a:r>
            <a:endParaRPr lang="en-SE" sz="1800" dirty="0"/>
          </a:p>
        </p:txBody>
      </p:sp>
      <p:sp>
        <p:nvSpPr>
          <p:cNvPr id="3" name="Content Placeholder 2">
            <a:extLst>
              <a:ext uri="{FF2B5EF4-FFF2-40B4-BE49-F238E27FC236}">
                <a16:creationId xmlns:a16="http://schemas.microsoft.com/office/drawing/2014/main" id="{6B352374-F555-B558-0217-6705B362C001}"/>
              </a:ext>
            </a:extLst>
          </p:cNvPr>
          <p:cNvSpPr txBox="1">
            <a:spLocks/>
          </p:cNvSpPr>
          <p:nvPr/>
        </p:nvSpPr>
        <p:spPr>
          <a:xfrm>
            <a:off x="6948700" y="1278176"/>
            <a:ext cx="4551638" cy="147732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defPPr marR="0" lvl="0" algn="l" rtl="0">
              <a:lnSpc>
                <a:spcPct val="100000"/>
              </a:lnSpc>
              <a:spcBef>
                <a:spcPts val="0"/>
              </a:spcBef>
              <a:spcAft>
                <a:spcPts val="0"/>
              </a:spcAft>
            </a:defPPr>
            <a:lvl1pPr>
              <a:defRPr sz="18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GB" dirty="0"/>
              <a:t>The table now contains the SD (shortest distance) to each node N from the source node A, and its PN (previous node) in the shortest path. The table of SD/PN encodes the Shortest Path Tree (SPT)</a:t>
            </a:r>
            <a:endParaRPr lang="en-SE"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4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 Interpreting the Results</a:t>
            </a:r>
            <a:endParaRPr dirty="0"/>
          </a:p>
        </p:txBody>
      </p:sp>
      <p:sp>
        <p:nvSpPr>
          <p:cNvPr id="1040" name="Google Shape;1040;p43"/>
          <p:cNvSpPr txBox="1">
            <a:spLocks noGrp="1"/>
          </p:cNvSpPr>
          <p:nvPr>
            <p:ph type="body" idx="1"/>
          </p:nvPr>
        </p:nvSpPr>
        <p:spPr>
          <a:xfrm>
            <a:off x="6682150" y="1329375"/>
            <a:ext cx="5286600" cy="15066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SzPct val="100000"/>
              <a:buNone/>
            </a:pPr>
            <a:r>
              <a:rPr lang="en-US" sz="2000" dirty="0"/>
              <a:t>How to get the shortest path from A to E?</a:t>
            </a:r>
            <a:endParaRPr dirty="0"/>
          </a:p>
          <a:p>
            <a:pPr marL="91440" lvl="0" indent="-98425" algn="l" rtl="0">
              <a:lnSpc>
                <a:spcPct val="90000"/>
              </a:lnSpc>
              <a:spcBef>
                <a:spcPts val="1400"/>
              </a:spcBef>
              <a:spcAft>
                <a:spcPts val="0"/>
              </a:spcAft>
              <a:buSzPct val="100000"/>
              <a:buChar char="●"/>
            </a:pPr>
            <a:r>
              <a:rPr lang="en-US" sz="2000" dirty="0"/>
              <a:t>Follow PN </a:t>
            </a:r>
            <a:r>
              <a:rPr lang="en-US" sz="2000" dirty="0" err="1"/>
              <a:t>backpointers</a:t>
            </a:r>
            <a:r>
              <a:rPr lang="en-US" sz="2000" dirty="0"/>
              <a:t> to get path ABFHGE</a:t>
            </a:r>
            <a:endParaRPr dirty="0"/>
          </a:p>
        </p:txBody>
      </p:sp>
      <p:sp>
        <p:nvSpPr>
          <p:cNvPr id="1041" name="Google Shape;1041;p43"/>
          <p:cNvSpPr txBox="1"/>
          <p:nvPr/>
        </p:nvSpPr>
        <p:spPr>
          <a:xfrm>
            <a:off x="1352075" y="4883675"/>
            <a:ext cx="41235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grpSp>
        <p:nvGrpSpPr>
          <p:cNvPr id="1042" name="Google Shape;1042;p43"/>
          <p:cNvGrpSpPr/>
          <p:nvPr/>
        </p:nvGrpSpPr>
        <p:grpSpPr>
          <a:xfrm>
            <a:off x="1751501" y="1368475"/>
            <a:ext cx="4726715" cy="2331624"/>
            <a:chOff x="-2863816" y="1556555"/>
            <a:chExt cx="3545036" cy="1748718"/>
          </a:xfrm>
        </p:grpSpPr>
        <p:sp>
          <p:nvSpPr>
            <p:cNvPr id="1043" name="Google Shape;1043;p43"/>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1044" name="Google Shape;1044;p43"/>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1045" name="Google Shape;1045;p43"/>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1046" name="Google Shape;1046;p43"/>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1047" name="Google Shape;1047;p43"/>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1048" name="Google Shape;1048;p43"/>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1049" name="Google Shape;1049;p43"/>
            <p:cNvSpPr/>
            <p:nvPr/>
          </p:nvSpPr>
          <p:spPr>
            <a:xfrm>
              <a:off x="-804680" y="28351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E</a:t>
              </a:r>
              <a:endParaRPr/>
            </a:p>
          </p:txBody>
        </p:sp>
        <p:sp>
          <p:nvSpPr>
            <p:cNvPr id="1050" name="Google Shape;1050;p43"/>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1051" name="Google Shape;1051;p43"/>
            <p:cNvCxnSpPr>
              <a:stCxn id="1043" idx="6"/>
              <a:endCxn id="1046"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1052" name="Google Shape;1052;p43"/>
            <p:cNvCxnSpPr>
              <a:stCxn id="1046" idx="2"/>
              <a:endCxn id="1043"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1053" name="Google Shape;1053;p43"/>
            <p:cNvCxnSpPr>
              <a:stCxn id="1050" idx="2"/>
              <a:endCxn id="1049"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1054" name="Google Shape;1054;p43"/>
            <p:cNvCxnSpPr>
              <a:stCxn id="1049" idx="6"/>
              <a:endCxn id="1050" idx="4"/>
            </p:cNvCxnSpPr>
            <p:nvPr/>
          </p:nvCxnSpPr>
          <p:spPr>
            <a:xfrm rot="10800000" flipH="1">
              <a:off x="-518930" y="26636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1055" name="Google Shape;1055;p43"/>
            <p:cNvCxnSpPr>
              <a:stCxn id="1043" idx="3"/>
              <a:endCxn id="1045"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1056" name="Google Shape;1056;p43"/>
            <p:cNvCxnSpPr>
              <a:stCxn id="1045" idx="6"/>
              <a:endCxn id="1046"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1057" name="Google Shape;1057;p43"/>
            <p:cNvCxnSpPr>
              <a:stCxn id="1043" idx="7"/>
              <a:endCxn id="1044"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1058" name="Google Shape;1058;p43"/>
            <p:cNvCxnSpPr>
              <a:stCxn id="1044" idx="6"/>
              <a:endCxn id="1047"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1059" name="Google Shape;1059;p43"/>
            <p:cNvCxnSpPr>
              <a:stCxn id="1047" idx="6"/>
              <a:endCxn id="1048"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1060" name="Google Shape;1060;p43"/>
            <p:cNvCxnSpPr>
              <a:stCxn id="1050" idx="1"/>
              <a:endCxn id="1047"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1061" name="Google Shape;1061;p43"/>
            <p:cNvCxnSpPr>
              <a:stCxn id="1048" idx="4"/>
              <a:endCxn id="1050"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1062" name="Google Shape;1062;p43"/>
            <p:cNvCxnSpPr>
              <a:stCxn id="1044" idx="5"/>
              <a:endCxn id="1049"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1063" name="Google Shape;1063;p43"/>
            <p:cNvCxnSpPr>
              <a:stCxn id="1044" idx="4"/>
              <a:endCxn id="1046"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1064" name="Google Shape;1064;p43"/>
            <p:cNvCxnSpPr>
              <a:stCxn id="1046" idx="5"/>
              <a:endCxn id="1049"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1065" name="Google Shape;1065;p43"/>
            <p:cNvCxnSpPr>
              <a:stCxn id="1049" idx="3"/>
              <a:endCxn id="1045" idx="5"/>
            </p:cNvCxnSpPr>
            <p:nvPr/>
          </p:nvCxnSpPr>
          <p:spPr>
            <a:xfrm rot="10800000">
              <a:off x="-2446733" y="2964779"/>
              <a:ext cx="1683900" cy="114300"/>
            </a:xfrm>
            <a:prstGeom prst="straightConnector1">
              <a:avLst/>
            </a:prstGeom>
            <a:noFill/>
            <a:ln w="9525" cap="flat" cmpd="sng">
              <a:solidFill>
                <a:srgbClr val="A5A5A5"/>
              </a:solidFill>
              <a:prstDash val="dash"/>
              <a:round/>
              <a:headEnd type="none" w="med" len="med"/>
              <a:tailEnd type="triangle" w="med" len="med"/>
            </a:ln>
          </p:spPr>
        </p:cxnSp>
        <p:sp>
          <p:nvSpPr>
            <p:cNvPr id="1066" name="Google Shape;1066;p43"/>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67" name="Google Shape;1067;p43"/>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68" name="Google Shape;1068;p43"/>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69" name="Google Shape;1069;p43"/>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0" name="Google Shape;1070;p43"/>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1071" name="Google Shape;1071;p43"/>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72" name="Google Shape;1072;p43"/>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73" name="Google Shape;1073;p43"/>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4" name="Google Shape;1074;p43"/>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1075" name="Google Shape;1075;p43"/>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7</a:t>
              </a:r>
              <a:endParaRPr/>
            </a:p>
          </p:txBody>
        </p:sp>
        <p:sp>
          <p:nvSpPr>
            <p:cNvPr id="1076" name="Google Shape;1076;p43"/>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7" name="Google Shape;1077;p43"/>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1078" name="Google Shape;1078;p43"/>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79" name="Google Shape;1079;p43"/>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1080" name="Google Shape;1080;p43"/>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1081" name="Google Shape;1081;p43"/>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82" name="Google Shape;1082;p43"/>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83" name="Google Shape;1083;p43"/>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84" name="Google Shape;1084;p43"/>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1085" name="Google Shape;1085;p43"/>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86" name="Google Shape;1086;p43"/>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087" name="Google Shape;1087;p43"/>
            <p:cNvSpPr txBox="1"/>
            <p:nvPr/>
          </p:nvSpPr>
          <p:spPr>
            <a:xfrm>
              <a:off x="-865204" y="2562041"/>
              <a:ext cx="29479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1088" name="Google Shape;1088;p43"/>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089" name="Google Shape;1089;p43"/>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1091" name="Google Shape;1091;p43"/>
          <p:cNvGraphicFramePr/>
          <p:nvPr>
            <p:extLst>
              <p:ext uri="{D42A27DB-BD31-4B8C-83A1-F6EECF244321}">
                <p14:modId xmlns:p14="http://schemas.microsoft.com/office/powerpoint/2010/main" val="3355956283"/>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rgbClr val="FF0000"/>
                          </a:solidFill>
                          <a:latin typeface="Quattrocento Sans"/>
                          <a:ea typeface="Quattrocento Sans"/>
                          <a:cs typeface="Quattrocento Sans"/>
                          <a:sym typeface="Quattrocento Sans"/>
                        </a:rPr>
                        <a:t>2</a:t>
                      </a:r>
                      <a:endParaRPr sz="1600" i="0" u="none" strike="noStrike" cap="none">
                        <a:solidFill>
                          <a:srgbClr val="FF0000"/>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A</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rgbClr val="FF0000"/>
                          </a:solidFill>
                          <a:latin typeface="Quattrocento Sans"/>
                          <a:ea typeface="Quattrocento Sans"/>
                          <a:cs typeface="Quattrocento Sans"/>
                          <a:sym typeface="Quattrocento Sans"/>
                        </a:rPr>
                        <a:t>11</a:t>
                      </a:r>
                      <a:endParaRPr sz="1600"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G</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rgbClr val="FF0000"/>
                          </a:solidFill>
                          <a:latin typeface="Quattrocento Sans"/>
                          <a:ea typeface="Quattrocento Sans"/>
                          <a:cs typeface="Quattrocento Sans"/>
                          <a:sym typeface="Quattrocento Sans"/>
                        </a:rPr>
                        <a:t>4</a:t>
                      </a:r>
                      <a:endParaRPr sz="1600"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B</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rgbClr val="FF0000"/>
                          </a:solidFill>
                          <a:latin typeface="Quattrocento Sans"/>
                          <a:ea typeface="Quattrocento Sans"/>
                          <a:cs typeface="Quattrocento Sans"/>
                          <a:sym typeface="Quattrocento Sans"/>
                        </a:rPr>
                        <a:t>8</a:t>
                      </a:r>
                      <a:endParaRPr sz="1600"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H</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rgbClr val="FF0000"/>
                          </a:solidFill>
                          <a:latin typeface="Quattrocento Sans"/>
                          <a:ea typeface="Quattrocento Sans"/>
                          <a:cs typeface="Quattrocento Sans"/>
                          <a:sym typeface="Quattrocento Sans"/>
                        </a:rPr>
                        <a:t>7</a:t>
                      </a:r>
                      <a:endParaRPr sz="1600"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F</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328BC-76D0-04B3-DB6D-3F17764CF2A8}"/>
            </a:ext>
          </a:extLst>
        </p:cNvPr>
        <p:cNvGrpSpPr/>
        <p:nvPr/>
      </p:nvGrpSpPr>
      <p:grpSpPr>
        <a:xfrm>
          <a:off x="0" y="0"/>
          <a:ext cx="0" cy="0"/>
          <a:chOff x="0" y="0"/>
          <a:chExt cx="0" cy="0"/>
        </a:xfrm>
      </p:grpSpPr>
      <p:sp>
        <p:nvSpPr>
          <p:cNvPr id="13" name="Google Shape;1040;p43">
            <a:extLst>
              <a:ext uri="{FF2B5EF4-FFF2-40B4-BE49-F238E27FC236}">
                <a16:creationId xmlns:a16="http://schemas.microsoft.com/office/drawing/2014/main" id="{E49C9718-1CC2-2309-2C49-D754BD0AADE7}"/>
              </a:ext>
            </a:extLst>
          </p:cNvPr>
          <p:cNvSpPr txBox="1">
            <a:spLocks/>
          </p:cNvSpPr>
          <p:nvPr/>
        </p:nvSpPr>
        <p:spPr>
          <a:xfrm>
            <a:off x="462003" y="1196456"/>
            <a:ext cx="5868459" cy="2232544"/>
          </a:xfrm>
          <a:prstGeom prst="rect">
            <a:avLst/>
          </a:prstGeom>
          <a:noFill/>
          <a:ln>
            <a:noFill/>
          </a:ln>
        </p:spPr>
        <p:txBody>
          <a:bodyPr spcFirstLastPara="1" wrap="square" lIns="45700" tIns="45700" rIns="45700" bIns="45700"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SzPct val="100000"/>
            </a:pPr>
            <a:r>
              <a:rPr lang="en-GB" sz="2400" i="1" dirty="0">
                <a:latin typeface="Quattrocento Sans" panose="020B0502050000020003" pitchFamily="34" charset="0"/>
              </a:rPr>
              <a:t>Exam question: </a:t>
            </a:r>
            <a:r>
              <a:rPr lang="en-GB" sz="2400" dirty="0">
                <a:latin typeface="Quattrocento Sans" panose="020B0502050000020003" pitchFamily="34" charset="0"/>
              </a:rPr>
              <a:t>Given this directed graph, run Dijkstra’s Algo to find shortest paths starting from source node A. Give the node visit order, and fill in this table of SN (Shortest Distance) and PN (Previous Node), crossing out old SD and PN as you find a shortcut path with smaller SD</a:t>
            </a:r>
          </a:p>
        </p:txBody>
      </p:sp>
      <p:sp>
        <p:nvSpPr>
          <p:cNvPr id="2" name="Google Shape;982;p42">
            <a:extLst>
              <a:ext uri="{FF2B5EF4-FFF2-40B4-BE49-F238E27FC236}">
                <a16:creationId xmlns:a16="http://schemas.microsoft.com/office/drawing/2014/main" id="{D80C0A63-5E4B-2AF5-2CFA-28D3BB9BAA37}"/>
              </a:ext>
            </a:extLst>
          </p:cNvPr>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 Exam Question and Answer</a:t>
            </a:r>
            <a:endParaRPr dirty="0"/>
          </a:p>
        </p:txBody>
      </p:sp>
      <p:grpSp>
        <p:nvGrpSpPr>
          <p:cNvPr id="3" name="Google Shape;520;p34">
            <a:extLst>
              <a:ext uri="{FF2B5EF4-FFF2-40B4-BE49-F238E27FC236}">
                <a16:creationId xmlns:a16="http://schemas.microsoft.com/office/drawing/2014/main" id="{F0A1B34D-4BE1-C7F6-CD53-7BB90B81A868}"/>
              </a:ext>
            </a:extLst>
          </p:cNvPr>
          <p:cNvGrpSpPr/>
          <p:nvPr/>
        </p:nvGrpSpPr>
        <p:grpSpPr>
          <a:xfrm>
            <a:off x="1018462" y="3606916"/>
            <a:ext cx="4555070" cy="2238505"/>
            <a:chOff x="-2735082" y="1626394"/>
            <a:chExt cx="3416302" cy="1678879"/>
          </a:xfrm>
        </p:grpSpPr>
        <p:sp>
          <p:nvSpPr>
            <p:cNvPr id="6" name="Google Shape;521;p34">
              <a:extLst>
                <a:ext uri="{FF2B5EF4-FFF2-40B4-BE49-F238E27FC236}">
                  <a16:creationId xmlns:a16="http://schemas.microsoft.com/office/drawing/2014/main" id="{0A79D9A9-3841-61E8-6E74-F5E62D575D5B}"/>
                </a:ext>
              </a:extLst>
            </p:cNvPr>
            <p:cNvSpPr/>
            <p:nvPr/>
          </p:nvSpPr>
          <p:spPr>
            <a:xfrm>
              <a:off x="-2576330" y="1806476"/>
              <a:ext cx="285750" cy="285750"/>
            </a:xfrm>
            <a:prstGeom prst="ellipse">
              <a:avLst/>
            </a:prstGeom>
            <a:solidFill>
              <a:schemeClr val="bg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dk1"/>
                  </a:solidFill>
                  <a:latin typeface="Calibri"/>
                  <a:ea typeface="Calibri"/>
                  <a:cs typeface="Calibri"/>
                  <a:sym typeface="Calibri"/>
                </a:rPr>
                <a:t>A</a:t>
              </a:r>
              <a:endParaRPr dirty="0"/>
            </a:p>
          </p:txBody>
        </p:sp>
        <p:sp>
          <p:nvSpPr>
            <p:cNvPr id="7" name="Google Shape;522;p34">
              <a:extLst>
                <a:ext uri="{FF2B5EF4-FFF2-40B4-BE49-F238E27FC236}">
                  <a16:creationId xmlns:a16="http://schemas.microsoft.com/office/drawing/2014/main" id="{B31B7359-0F5B-7A92-455A-BFFEE730672B}"/>
                </a:ext>
              </a:extLst>
            </p:cNvPr>
            <p:cNvSpPr/>
            <p:nvPr/>
          </p:nvSpPr>
          <p:spPr>
            <a:xfrm>
              <a:off x="-1319030" y="17493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8" name="Google Shape;523;p34">
              <a:extLst>
                <a:ext uri="{FF2B5EF4-FFF2-40B4-BE49-F238E27FC236}">
                  <a16:creationId xmlns:a16="http://schemas.microsoft.com/office/drawing/2014/main" id="{714ECD2C-E967-F3FB-8736-DC397133BD30}"/>
                </a:ext>
              </a:extLst>
            </p:cNvPr>
            <p:cNvSpPr/>
            <p:nvPr/>
          </p:nvSpPr>
          <p:spPr>
            <a:xfrm>
              <a:off x="-2690630" y="27208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0" name="Google Shape;524;p34">
              <a:extLst>
                <a:ext uri="{FF2B5EF4-FFF2-40B4-BE49-F238E27FC236}">
                  <a16:creationId xmlns:a16="http://schemas.microsoft.com/office/drawing/2014/main" id="{ADDAAB3E-7738-E327-B1BA-52E150B6508F}"/>
                </a:ext>
              </a:extLst>
            </p:cNvPr>
            <p:cNvSpPr/>
            <p:nvPr/>
          </p:nvSpPr>
          <p:spPr>
            <a:xfrm>
              <a:off x="-1490480" y="25494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11" name="Google Shape;525;p34">
              <a:extLst>
                <a:ext uri="{FF2B5EF4-FFF2-40B4-BE49-F238E27FC236}">
                  <a16:creationId xmlns:a16="http://schemas.microsoft.com/office/drawing/2014/main" id="{05B5DA08-9E79-C87A-5CF4-5F9C54C3A157}"/>
                </a:ext>
              </a:extLst>
            </p:cNvPr>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12" name="Google Shape;526;p34">
              <a:extLst>
                <a:ext uri="{FF2B5EF4-FFF2-40B4-BE49-F238E27FC236}">
                  <a16:creationId xmlns:a16="http://schemas.microsoft.com/office/drawing/2014/main" id="{A1BCEB1D-B778-AEEA-0934-2F2AFCE74477}"/>
                </a:ext>
              </a:extLst>
            </p:cNvPr>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15" name="Google Shape;527;p34">
              <a:extLst>
                <a:ext uri="{FF2B5EF4-FFF2-40B4-BE49-F238E27FC236}">
                  <a16:creationId xmlns:a16="http://schemas.microsoft.com/office/drawing/2014/main" id="{CA227D8D-2EA4-01F0-F5C7-B02E2AE60D74}"/>
                </a:ext>
              </a:extLst>
            </p:cNvPr>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6" name="Google Shape;528;p34">
              <a:extLst>
                <a:ext uri="{FF2B5EF4-FFF2-40B4-BE49-F238E27FC236}">
                  <a16:creationId xmlns:a16="http://schemas.microsoft.com/office/drawing/2014/main" id="{1F3266CE-73D8-BBBC-D481-5BB86F18957F}"/>
                </a:ext>
              </a:extLst>
            </p:cNvPr>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17" name="Google Shape;529;p34">
              <a:extLst>
                <a:ext uri="{FF2B5EF4-FFF2-40B4-BE49-F238E27FC236}">
                  <a16:creationId xmlns:a16="http://schemas.microsoft.com/office/drawing/2014/main" id="{B1BFCCE1-84AC-D0B1-DC15-F3FB120789A1}"/>
                </a:ext>
              </a:extLst>
            </p:cNvPr>
            <p:cNvCxnSpPr>
              <a:stCxn id="6" idx="6"/>
              <a:endCxn id="10" idx="1"/>
            </p:cNvCxnSpPr>
            <p:nvPr/>
          </p:nvCxnSpPr>
          <p:spPr>
            <a:xfrm>
              <a:off x="-2290580" y="1949351"/>
              <a:ext cx="841800" cy="642000"/>
            </a:xfrm>
            <a:prstGeom prst="curvedConnector2">
              <a:avLst/>
            </a:prstGeom>
            <a:noFill/>
            <a:ln w="9525" cap="flat" cmpd="sng">
              <a:solidFill>
                <a:schemeClr val="dk1"/>
              </a:solidFill>
              <a:prstDash val="solid"/>
              <a:round/>
              <a:headEnd type="none" w="med" len="med"/>
              <a:tailEnd type="triangle" w="med" len="med"/>
            </a:ln>
          </p:spPr>
        </p:cxnSp>
        <p:cxnSp>
          <p:nvCxnSpPr>
            <p:cNvPr id="18" name="Google Shape;530;p34">
              <a:extLst>
                <a:ext uri="{FF2B5EF4-FFF2-40B4-BE49-F238E27FC236}">
                  <a16:creationId xmlns:a16="http://schemas.microsoft.com/office/drawing/2014/main" id="{6CF9865B-4B59-B62A-220B-955219C8239A}"/>
                </a:ext>
              </a:extLst>
            </p:cNvPr>
            <p:cNvCxnSpPr>
              <a:stCxn id="10" idx="2"/>
              <a:endCxn id="6"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19" name="Google Shape;531;p34">
              <a:extLst>
                <a:ext uri="{FF2B5EF4-FFF2-40B4-BE49-F238E27FC236}">
                  <a16:creationId xmlns:a16="http://schemas.microsoft.com/office/drawing/2014/main" id="{4A07575F-6718-D4AD-3A8D-4DA0178F4FF8}"/>
                </a:ext>
              </a:extLst>
            </p:cNvPr>
            <p:cNvCxnSpPr>
              <a:stCxn id="16" idx="2"/>
              <a:endCxn id="15"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20" name="Google Shape;532;p34">
              <a:extLst>
                <a:ext uri="{FF2B5EF4-FFF2-40B4-BE49-F238E27FC236}">
                  <a16:creationId xmlns:a16="http://schemas.microsoft.com/office/drawing/2014/main" id="{624FBD51-8001-9CC5-561E-99C85076A37F}"/>
                </a:ext>
              </a:extLst>
            </p:cNvPr>
            <p:cNvCxnSpPr>
              <a:stCxn id="15" idx="6"/>
              <a:endCxn id="16"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21" name="Google Shape;533;p34">
              <a:extLst>
                <a:ext uri="{FF2B5EF4-FFF2-40B4-BE49-F238E27FC236}">
                  <a16:creationId xmlns:a16="http://schemas.microsoft.com/office/drawing/2014/main" id="{BC51F8AD-68E5-E52D-C1BC-083C1585A9DA}"/>
                </a:ext>
              </a:extLst>
            </p:cNvPr>
            <p:cNvCxnSpPr>
              <a:stCxn id="6" idx="3"/>
              <a:endCxn id="8" idx="0"/>
            </p:cNvCxnSpPr>
            <p:nvPr/>
          </p:nvCxnSpPr>
          <p:spPr>
            <a:xfrm flipH="1">
              <a:off x="-2547683" y="2050379"/>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22" name="Google Shape;534;p34">
              <a:extLst>
                <a:ext uri="{FF2B5EF4-FFF2-40B4-BE49-F238E27FC236}">
                  <a16:creationId xmlns:a16="http://schemas.microsoft.com/office/drawing/2014/main" id="{6A456844-5CFF-83B2-BC19-368B8E8249A0}"/>
                </a:ext>
              </a:extLst>
            </p:cNvPr>
            <p:cNvCxnSpPr>
              <a:stCxn id="8" idx="6"/>
              <a:endCxn id="10"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23" name="Google Shape;535;p34">
              <a:extLst>
                <a:ext uri="{FF2B5EF4-FFF2-40B4-BE49-F238E27FC236}">
                  <a16:creationId xmlns:a16="http://schemas.microsoft.com/office/drawing/2014/main" id="{36B6988D-588B-5D25-E2BF-DBEC6222069F}"/>
                </a:ext>
              </a:extLst>
            </p:cNvPr>
            <p:cNvCxnSpPr>
              <a:stCxn id="6" idx="7"/>
              <a:endCxn id="7" idx="2"/>
            </p:cNvCxnSpPr>
            <p:nvPr/>
          </p:nvCxnSpPr>
          <p:spPr>
            <a:xfrm>
              <a:off x="-2332427" y="1848323"/>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24" name="Google Shape;536;p34">
              <a:extLst>
                <a:ext uri="{FF2B5EF4-FFF2-40B4-BE49-F238E27FC236}">
                  <a16:creationId xmlns:a16="http://schemas.microsoft.com/office/drawing/2014/main" id="{2F5B6BC0-B2D5-98B2-AB1D-18FDDC80303F}"/>
                </a:ext>
              </a:extLst>
            </p:cNvPr>
            <p:cNvCxnSpPr>
              <a:stCxn id="7" idx="6"/>
              <a:endCxn id="11"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25" name="Google Shape;537;p34">
              <a:extLst>
                <a:ext uri="{FF2B5EF4-FFF2-40B4-BE49-F238E27FC236}">
                  <a16:creationId xmlns:a16="http://schemas.microsoft.com/office/drawing/2014/main" id="{1C8428F3-5CD7-5BC0-2AA9-367919122DEC}"/>
                </a:ext>
              </a:extLst>
            </p:cNvPr>
            <p:cNvCxnSpPr>
              <a:stCxn id="11" idx="6"/>
              <a:endCxn id="12"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26" name="Google Shape;538;p34">
              <a:extLst>
                <a:ext uri="{FF2B5EF4-FFF2-40B4-BE49-F238E27FC236}">
                  <a16:creationId xmlns:a16="http://schemas.microsoft.com/office/drawing/2014/main" id="{42791FA7-5378-F262-D785-76D98936EF22}"/>
                </a:ext>
              </a:extLst>
            </p:cNvPr>
            <p:cNvCxnSpPr>
              <a:stCxn id="16" idx="1"/>
              <a:endCxn id="11"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27" name="Google Shape;539;p34">
              <a:extLst>
                <a:ext uri="{FF2B5EF4-FFF2-40B4-BE49-F238E27FC236}">
                  <a16:creationId xmlns:a16="http://schemas.microsoft.com/office/drawing/2014/main" id="{E1D2F3FD-4C00-06D3-4B87-EF12F2E0E1DF}"/>
                </a:ext>
              </a:extLst>
            </p:cNvPr>
            <p:cNvCxnSpPr>
              <a:stCxn id="12" idx="4"/>
              <a:endCxn id="16"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28" name="Google Shape;540;p34">
              <a:extLst>
                <a:ext uri="{FF2B5EF4-FFF2-40B4-BE49-F238E27FC236}">
                  <a16:creationId xmlns:a16="http://schemas.microsoft.com/office/drawing/2014/main" id="{40CDFA17-58FC-DA55-288A-D1F8F08B90F9}"/>
                </a:ext>
              </a:extLst>
            </p:cNvPr>
            <p:cNvCxnSpPr>
              <a:stCxn id="7" idx="5"/>
              <a:endCxn id="15"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29" name="Google Shape;541;p34">
              <a:extLst>
                <a:ext uri="{FF2B5EF4-FFF2-40B4-BE49-F238E27FC236}">
                  <a16:creationId xmlns:a16="http://schemas.microsoft.com/office/drawing/2014/main" id="{68056FFC-2AE1-06BE-1228-C4B2C06ED947}"/>
                </a:ext>
              </a:extLst>
            </p:cNvPr>
            <p:cNvCxnSpPr>
              <a:stCxn id="7" idx="4"/>
              <a:endCxn id="10"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30" name="Google Shape;542;p34">
              <a:extLst>
                <a:ext uri="{FF2B5EF4-FFF2-40B4-BE49-F238E27FC236}">
                  <a16:creationId xmlns:a16="http://schemas.microsoft.com/office/drawing/2014/main" id="{C9117F6A-4BE4-DF6D-235F-6D979EB75A83}"/>
                </a:ext>
              </a:extLst>
            </p:cNvPr>
            <p:cNvCxnSpPr>
              <a:stCxn id="10" idx="5"/>
              <a:endCxn id="15"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31" name="Google Shape;543;p34">
              <a:extLst>
                <a:ext uri="{FF2B5EF4-FFF2-40B4-BE49-F238E27FC236}">
                  <a16:creationId xmlns:a16="http://schemas.microsoft.com/office/drawing/2014/main" id="{728D5761-A240-23A2-A53E-A35C69B9CB53}"/>
                </a:ext>
              </a:extLst>
            </p:cNvPr>
            <p:cNvCxnSpPr>
              <a:stCxn id="15" idx="3"/>
              <a:endCxn id="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32" name="Google Shape;544;p34">
              <a:extLst>
                <a:ext uri="{FF2B5EF4-FFF2-40B4-BE49-F238E27FC236}">
                  <a16:creationId xmlns:a16="http://schemas.microsoft.com/office/drawing/2014/main" id="{01CFAE73-2E49-ACD1-027B-5C693DAF439E}"/>
                </a:ext>
              </a:extLst>
            </p:cNvPr>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33" name="Google Shape;545;p34">
              <a:extLst>
                <a:ext uri="{FF2B5EF4-FFF2-40B4-BE49-F238E27FC236}">
                  <a16:creationId xmlns:a16="http://schemas.microsoft.com/office/drawing/2014/main" id="{6E91061B-3BE3-A150-EE55-D2E9716B7B6F}"/>
                </a:ext>
              </a:extLst>
            </p:cNvPr>
            <p:cNvSpPr txBox="1"/>
            <p:nvPr/>
          </p:nvSpPr>
          <p:spPr>
            <a:xfrm>
              <a:off x="-828619" y="1655898"/>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2</a:t>
              </a:r>
              <a:endParaRPr dirty="0"/>
            </a:p>
          </p:txBody>
        </p:sp>
        <p:sp>
          <p:nvSpPr>
            <p:cNvPr id="34" name="Google Shape;546;p34">
              <a:extLst>
                <a:ext uri="{FF2B5EF4-FFF2-40B4-BE49-F238E27FC236}">
                  <a16:creationId xmlns:a16="http://schemas.microsoft.com/office/drawing/2014/main" id="{12E93411-E345-BE74-3393-BF55DEC2BB5E}"/>
                </a:ext>
              </a:extLst>
            </p:cNvPr>
            <p:cNvSpPr txBox="1"/>
            <p:nvPr/>
          </p:nvSpPr>
          <p:spPr>
            <a:xfrm>
              <a:off x="32349" y="166717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35" name="Google Shape;547;p34">
              <a:extLst>
                <a:ext uri="{FF2B5EF4-FFF2-40B4-BE49-F238E27FC236}">
                  <a16:creationId xmlns:a16="http://schemas.microsoft.com/office/drawing/2014/main" id="{92F0D49D-9049-7F84-237C-519EDD64EB46}"/>
                </a:ext>
              </a:extLst>
            </p:cNvPr>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36" name="Google Shape;548;p34">
              <a:extLst>
                <a:ext uri="{FF2B5EF4-FFF2-40B4-BE49-F238E27FC236}">
                  <a16:creationId xmlns:a16="http://schemas.microsoft.com/office/drawing/2014/main" id="{519D53B4-32CF-46F4-289E-79C0EDA13C96}"/>
                </a:ext>
              </a:extLst>
            </p:cNvPr>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37" name="Google Shape;549;p34">
              <a:extLst>
                <a:ext uri="{FF2B5EF4-FFF2-40B4-BE49-F238E27FC236}">
                  <a16:creationId xmlns:a16="http://schemas.microsoft.com/office/drawing/2014/main" id="{60DF9FC6-EA57-210F-2451-B2C4773797A2}"/>
                </a:ext>
              </a:extLst>
            </p:cNvPr>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38" name="Google Shape;550;p34">
              <a:extLst>
                <a:ext uri="{FF2B5EF4-FFF2-40B4-BE49-F238E27FC236}">
                  <a16:creationId xmlns:a16="http://schemas.microsoft.com/office/drawing/2014/main" id="{C2749A6C-4185-C4E0-96BB-35773A9AC345}"/>
                </a:ext>
              </a:extLst>
            </p:cNvPr>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39" name="Google Shape;551;p34">
              <a:extLst>
                <a:ext uri="{FF2B5EF4-FFF2-40B4-BE49-F238E27FC236}">
                  <a16:creationId xmlns:a16="http://schemas.microsoft.com/office/drawing/2014/main" id="{783BFBA4-6F4C-BE5C-01B4-D6C376AC152A}"/>
                </a:ext>
              </a:extLst>
            </p:cNvPr>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40" name="Google Shape;552;p34">
              <a:extLst>
                <a:ext uri="{FF2B5EF4-FFF2-40B4-BE49-F238E27FC236}">
                  <a16:creationId xmlns:a16="http://schemas.microsoft.com/office/drawing/2014/main" id="{99CF9E54-AC48-58D6-C766-764921C23A57}"/>
                </a:ext>
              </a:extLst>
            </p:cNvPr>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41" name="Google Shape;553;p34">
              <a:extLst>
                <a:ext uri="{FF2B5EF4-FFF2-40B4-BE49-F238E27FC236}">
                  <a16:creationId xmlns:a16="http://schemas.microsoft.com/office/drawing/2014/main" id="{5135C31E-37CE-A5DB-7012-457CA0C87410}"/>
                </a:ext>
              </a:extLst>
            </p:cNvPr>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42" name="Google Shape;554;p34">
              <a:extLst>
                <a:ext uri="{FF2B5EF4-FFF2-40B4-BE49-F238E27FC236}">
                  <a16:creationId xmlns:a16="http://schemas.microsoft.com/office/drawing/2014/main" id="{B9316629-2C35-6D4B-FBB0-1D4C3D2233D4}"/>
                </a:ext>
              </a:extLst>
            </p:cNvPr>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43" name="Google Shape;555;p34">
              <a:extLst>
                <a:ext uri="{FF2B5EF4-FFF2-40B4-BE49-F238E27FC236}">
                  <a16:creationId xmlns:a16="http://schemas.microsoft.com/office/drawing/2014/main" id="{4F58C8AD-9D30-F33A-05BF-AFD8DDB2336F}"/>
                </a:ext>
              </a:extLst>
            </p:cNvPr>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44" name="Google Shape;556;p34">
              <a:extLst>
                <a:ext uri="{FF2B5EF4-FFF2-40B4-BE49-F238E27FC236}">
                  <a16:creationId xmlns:a16="http://schemas.microsoft.com/office/drawing/2014/main" id="{9F831AF9-C076-9F5E-49AA-BCE5134BDED5}"/>
                </a:ext>
              </a:extLst>
            </p:cNvPr>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45" name="Google Shape;557;p34">
              <a:extLst>
                <a:ext uri="{FF2B5EF4-FFF2-40B4-BE49-F238E27FC236}">
                  <a16:creationId xmlns:a16="http://schemas.microsoft.com/office/drawing/2014/main" id="{1BB94E9C-ACD6-FCBD-1800-2D72C1392F43}"/>
                </a:ext>
              </a:extLst>
            </p:cNvPr>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46" name="Google Shape;558;p34">
              <a:extLst>
                <a:ext uri="{FF2B5EF4-FFF2-40B4-BE49-F238E27FC236}">
                  <a16:creationId xmlns:a16="http://schemas.microsoft.com/office/drawing/2014/main" id="{7F63F563-A35C-5F01-64EF-02F271F92A0D}"/>
                </a:ext>
              </a:extLst>
            </p:cNvPr>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grpSp>
      <p:sp>
        <p:nvSpPr>
          <p:cNvPr id="55" name="Google Shape;567;p34">
            <a:extLst>
              <a:ext uri="{FF2B5EF4-FFF2-40B4-BE49-F238E27FC236}">
                <a16:creationId xmlns:a16="http://schemas.microsoft.com/office/drawing/2014/main" id="{0404AE7A-6CFA-443E-318C-64935799782B}"/>
              </a:ext>
            </a:extLst>
          </p:cNvPr>
          <p:cNvSpPr txBox="1"/>
          <p:nvPr/>
        </p:nvSpPr>
        <p:spPr>
          <a:xfrm>
            <a:off x="230252" y="3776337"/>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6" name="Google Shape;1032;p42">
            <a:extLst>
              <a:ext uri="{FF2B5EF4-FFF2-40B4-BE49-F238E27FC236}">
                <a16:creationId xmlns:a16="http://schemas.microsoft.com/office/drawing/2014/main" id="{89068276-794E-FBF6-7A3B-B5B81B77C038}"/>
              </a:ext>
            </a:extLst>
          </p:cNvPr>
          <p:cNvSpPr txBox="1"/>
          <p:nvPr/>
        </p:nvSpPr>
        <p:spPr>
          <a:xfrm>
            <a:off x="6614351" y="1729703"/>
            <a:ext cx="30927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graphicFrame>
        <p:nvGraphicFramePr>
          <p:cNvPr id="57" name="Google Shape;1031;p42">
            <a:extLst>
              <a:ext uri="{FF2B5EF4-FFF2-40B4-BE49-F238E27FC236}">
                <a16:creationId xmlns:a16="http://schemas.microsoft.com/office/drawing/2014/main" id="{399636EF-A300-EE68-C6C6-C62152D975CE}"/>
              </a:ext>
            </a:extLst>
          </p:cNvPr>
          <p:cNvGraphicFramePr/>
          <p:nvPr>
            <p:extLst>
              <p:ext uri="{D42A27DB-BD31-4B8C-83A1-F6EECF244321}">
                <p14:modId xmlns:p14="http://schemas.microsoft.com/office/powerpoint/2010/main" val="3154221505"/>
              </p:ext>
            </p:extLst>
          </p:nvPr>
        </p:nvGraphicFramePr>
        <p:xfrm>
          <a:off x="6599966" y="2796795"/>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12</a:t>
                      </a:r>
                      <a:r>
                        <a:rPr lang="en-US" sz="1600" b="0" i="0" u="none" strike="noStrike" cap="none" dirty="0">
                          <a:solidFill>
                            <a:schemeClr val="tx1"/>
                          </a:solidFill>
                          <a:latin typeface="Quattrocento Sans"/>
                          <a:ea typeface="Quattrocento Sans"/>
                          <a:cs typeface="Quattrocento Sans"/>
                          <a:sym typeface="Quattrocento Sans"/>
                        </a:rPr>
                        <a:t> 11</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C</a:t>
                      </a:r>
                      <a:r>
                        <a:rPr lang="en-US" sz="1600" b="0" dirty="0">
                          <a:solidFill>
                            <a:schemeClr val="tx1"/>
                          </a:solidFill>
                          <a:latin typeface="Quattrocento Sans"/>
                          <a:ea typeface="Quattrocento Sans"/>
                          <a:cs typeface="Quattrocento Sans"/>
                          <a:sym typeface="Quattrocento Sans"/>
                        </a:rPr>
                        <a:t> G</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7</a:t>
                      </a:r>
                      <a:r>
                        <a:rPr lang="en-US" sz="1600" b="0" i="0" u="none" strike="noStrike" cap="none" dirty="0">
                          <a:solidFill>
                            <a:schemeClr val="tx1"/>
                          </a:solidFill>
                          <a:latin typeface="Quattrocento Sans"/>
                          <a:ea typeface="Quattrocento Sans"/>
                          <a:cs typeface="Quattrocento Sans"/>
                          <a:sym typeface="Quattrocento Sans"/>
                        </a:rPr>
                        <a:t> 8</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8</a:t>
                      </a:r>
                      <a:r>
                        <a:rPr lang="en-US" sz="1600" b="0" dirty="0">
                          <a:solidFill>
                            <a:schemeClr val="tx1"/>
                          </a:solidFill>
                          <a:latin typeface="Quattrocento Sans"/>
                          <a:ea typeface="Quattrocento Sans"/>
                          <a:cs typeface="Quattrocento Sans"/>
                          <a:sym typeface="Quattrocento Sans"/>
                        </a:rPr>
                        <a:t> H</a:t>
                      </a:r>
                      <a:endParaRPr sz="16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611482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a:xfrm>
            <a:off x="798129" y="1278176"/>
            <a:ext cx="9820225" cy="1223369"/>
          </a:xfrm>
        </p:spPr>
        <p:txBody>
          <a:bodyPr/>
          <a:lstStyle/>
          <a:p>
            <a:r>
              <a:rPr lang="en-GB" sz="2400" dirty="0" err="1"/>
              <a:t>Dijkstras</a:t>
            </a:r>
            <a:r>
              <a:rPr lang="en-GB" sz="2400" dirty="0"/>
              <a:t> Shortest Path Algorithm Explained | With Example | Graph Theory</a:t>
            </a:r>
          </a:p>
          <a:p>
            <a:pPr lvl="1"/>
            <a:r>
              <a:rPr lang="en-GB" sz="2000" dirty="0">
                <a:hlinkClick r:id="rId2"/>
              </a:rPr>
              <a:t>https://www.youtube.com/watch?v=bZkzH5x0SKU</a:t>
            </a:r>
            <a:endParaRPr lang="en-GB" sz="2000"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3"/>
          <a:stretch>
            <a:fillRect/>
          </a:stretch>
        </p:blipFill>
        <p:spPr>
          <a:xfrm>
            <a:off x="2455715" y="2501545"/>
            <a:ext cx="7862463" cy="3990496"/>
          </a:xfrm>
          <a:prstGeom prst="rect">
            <a:avLst/>
          </a:prstGeom>
        </p:spPr>
      </p:pic>
      <p:sp>
        <p:nvSpPr>
          <p:cNvPr id="7" name="Google Shape;866;p40">
            <a:extLst>
              <a:ext uri="{FF2B5EF4-FFF2-40B4-BE49-F238E27FC236}">
                <a16:creationId xmlns:a16="http://schemas.microsoft.com/office/drawing/2014/main" id="{0327EEC0-EF41-3AA9-35E9-BE461905BE82}"/>
              </a:ext>
            </a:extLst>
          </p:cNvPr>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II</a:t>
            </a:r>
            <a:endParaRPr dirty="0"/>
          </a:p>
        </p:txBody>
      </p:sp>
    </p:spTree>
    <p:extLst>
      <p:ext uri="{BB962C8B-B14F-4D97-AF65-F5344CB8AC3E}">
        <p14:creationId xmlns:p14="http://schemas.microsoft.com/office/powerpoint/2010/main" val="954030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a:xfrm>
            <a:off x="746174" y="1568275"/>
            <a:ext cx="9820225" cy="603200"/>
          </a:xfrm>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2427515" y="1736028"/>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node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a:xfrm>
            <a:off x="746174" y="1568275"/>
            <a:ext cx="9820225" cy="603200"/>
          </a:xfrm>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2261605"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2708478" y="5383034"/>
                <a:ext cx="6775042"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SD[B]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SD[A] + w(A,B) =</a:t>
                </a:r>
                <a:r>
                  <a:rPr lang="en-GB" sz="1800" dirty="0">
                    <a:solidFill>
                      <a:schemeClr val="tx1"/>
                    </a:solidFill>
                    <a:latin typeface="Times New Roman" panose="02020603050405020304" pitchFamily="18" charset="0"/>
                    <a:cs typeface="Times New Roman" panose="02020603050405020304" pitchFamily="18" charset="0"/>
                  </a:rPr>
                  <a:t> 0+2 = 2</a:t>
                </a:r>
              </a:p>
              <a:p>
                <a:r>
                  <a:rPr lang="en-US" sz="1800" dirty="0">
                    <a:solidFill>
                      <a:schemeClr val="tx1"/>
                    </a:solidFill>
                    <a:latin typeface="Times New Roman" panose="02020603050405020304" pitchFamily="18" charset="0"/>
                    <a:cs typeface="Times New Roman" panose="02020603050405020304" pitchFamily="18" charset="0"/>
                  </a:rPr>
                  <a:t>NEW SD[B]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SD[A] + w(A,B) =</a:t>
                </a:r>
                <a:r>
                  <a:rPr lang="en-GB" sz="1800" dirty="0">
                    <a:solidFill>
                      <a:schemeClr val="tx1"/>
                    </a:solidFill>
                    <a:latin typeface="Times New Roman" panose="02020603050405020304" pitchFamily="18" charset="0"/>
                    <a:cs typeface="Times New Roman" panose="02020603050405020304" pitchFamily="18" charset="0"/>
                  </a:rPr>
                  <a:t> 2, PN</a:t>
                </a:r>
                <a:r>
                  <a:rPr lang="en-US" sz="1800" dirty="0">
                    <a:solidFill>
                      <a:schemeClr val="tx1"/>
                    </a:solidFill>
                    <a:latin typeface="Times New Roman" panose="02020603050405020304" pitchFamily="18" charset="0"/>
                    <a:cs typeface="Times New Roman" panose="02020603050405020304" pitchFamily="18" charset="0"/>
                  </a:rPr>
                  <a:t>[B] = A</a:t>
                </a:r>
                <a:endParaRPr lang="en-GB" sz="1800" dirty="0">
                  <a:solidFill>
                    <a:schemeClr val="tx1"/>
                  </a:solidFill>
                  <a:latin typeface="Times New Roman" panose="02020603050405020304" pitchFamily="18" charset="0"/>
                  <a:cs typeface="Times New Roman" panose="02020603050405020304" pitchFamily="18" charset="0"/>
                </a:endParaRPr>
              </a:p>
              <a:p>
                <a:r>
                  <a:rPr lang="en-US" sz="1800" dirty="0">
                    <a:solidFill>
                      <a:schemeClr val="tx1"/>
                    </a:solidFill>
                    <a:latin typeface="Times New Roman" panose="02020603050405020304" pitchFamily="18" charset="0"/>
                    <a:cs typeface="Times New Roman" panose="02020603050405020304" pitchFamily="18" charset="0"/>
                  </a:rPr>
                  <a:t>OLD SD[D]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SD[A] + w(A,D) =</a:t>
                </a:r>
                <a:r>
                  <a:rPr lang="en-GB" sz="1800" dirty="0">
                    <a:solidFill>
                      <a:schemeClr val="tx1"/>
                    </a:solidFill>
                    <a:latin typeface="Times New Roman" panose="02020603050405020304" pitchFamily="18" charset="0"/>
                    <a:cs typeface="Times New Roman" panose="02020603050405020304" pitchFamily="18" charset="0"/>
                  </a:rPr>
                  <a:t> 0+8 = 8</a:t>
                </a:r>
              </a:p>
              <a:p>
                <a:r>
                  <a:rPr lang="en-US" sz="1800" dirty="0">
                    <a:solidFill>
                      <a:schemeClr val="tx1"/>
                    </a:solidFill>
                    <a:latin typeface="Times New Roman" panose="02020603050405020304" pitchFamily="18" charset="0"/>
                    <a:cs typeface="Times New Roman" panose="02020603050405020304" pitchFamily="18" charset="0"/>
                  </a:rPr>
                  <a:t>NEW SD[D]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SD[A] + w(A,D) =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[D] = A</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2708478" y="5383034"/>
                <a:ext cx="6775042" cy="120032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5045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5"/>
              <a:stretch>
                <a:fillRect/>
              </a:stretch>
            </p:blipFill>
            <p:spPr>
              <a:xfrm>
                <a:off x="1503601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node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a:xfrm>
            <a:off x="746174" y="1568275"/>
            <a:ext cx="9820225" cy="603200"/>
          </a:xfrm>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2331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2701405" y="5383034"/>
                <a:ext cx="678919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SD[D] = 8 &gt; SD[B] + w(B,D) =</a:t>
                </a:r>
                <a:r>
                  <a:rPr lang="en-GB" sz="1800" dirty="0">
                    <a:solidFill>
                      <a:schemeClr val="tx1"/>
                    </a:solidFill>
                    <a:latin typeface="Times New Roman" panose="02020603050405020304" pitchFamily="18" charset="0"/>
                    <a:cs typeface="Times New Roman" panose="02020603050405020304" pitchFamily="18" charset="0"/>
                  </a:rPr>
                  <a:t> 2+5 = 7</a:t>
                </a:r>
              </a:p>
              <a:p>
                <a:r>
                  <a:rPr lang="en-US" sz="1800" dirty="0">
                    <a:solidFill>
                      <a:schemeClr val="tx1"/>
                    </a:solidFill>
                    <a:latin typeface="Times New Roman" panose="02020603050405020304" pitchFamily="18" charset="0"/>
                    <a:cs typeface="Times New Roman" panose="02020603050405020304" pitchFamily="18" charset="0"/>
                  </a:rPr>
                  <a:t>NEW SD[D]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SD[B] + w(B,D) = 7,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[D] = B</a:t>
                </a:r>
              </a:p>
              <a:p>
                <a:r>
                  <a:rPr lang="en-US" sz="1800" dirty="0">
                    <a:solidFill>
                      <a:schemeClr val="tx1"/>
                    </a:solidFill>
                    <a:latin typeface="Times New Roman" panose="02020603050405020304" pitchFamily="18" charset="0"/>
                    <a:cs typeface="Times New Roman" panose="02020603050405020304" pitchFamily="18" charset="0"/>
                  </a:rPr>
                  <a:t>OLD SD[E]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SD[B] + w(B,E) =</a:t>
                </a:r>
                <a:r>
                  <a:rPr lang="en-GB" sz="1800" dirty="0">
                    <a:solidFill>
                      <a:schemeClr val="tx1"/>
                    </a:solidFill>
                    <a:latin typeface="Times New Roman" panose="02020603050405020304" pitchFamily="18" charset="0"/>
                    <a:cs typeface="Times New Roman" panose="02020603050405020304" pitchFamily="18" charset="0"/>
                  </a:rPr>
                  <a:t> 2+6 = 8</a:t>
                </a:r>
              </a:p>
              <a:p>
                <a:r>
                  <a:rPr lang="en-US" sz="1800" dirty="0">
                    <a:solidFill>
                      <a:schemeClr val="tx1"/>
                    </a:solidFill>
                    <a:latin typeface="Times New Roman" panose="02020603050405020304" pitchFamily="18" charset="0"/>
                    <a:cs typeface="Times New Roman" panose="02020603050405020304" pitchFamily="18" charset="0"/>
                  </a:rPr>
                  <a:t>NEW SD[E]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SD[B] + w(B,E) =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[E] = B</a:t>
                </a:r>
                <a:endParaRPr lang="en-GB" sz="1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2701405" y="5383034"/>
                <a:ext cx="6789190" cy="1200329"/>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6292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node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1981200" y="1600200"/>
            <a:ext cx="8229600" cy="603200"/>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2547258" y="1600201"/>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2706241" y="5397592"/>
                <a:ext cx="7084317"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SD[E] = 8 &lt; SD[D] + w(D,E) =</a:t>
                </a:r>
                <a:r>
                  <a:rPr lang="en-GB" sz="1800" dirty="0">
                    <a:solidFill>
                      <a:schemeClr val="tx1"/>
                    </a:solidFill>
                    <a:latin typeface="Times New Roman" panose="02020603050405020304" pitchFamily="18" charset="0"/>
                    <a:cs typeface="Times New Roman" panose="02020603050405020304" pitchFamily="18" charset="0"/>
                  </a:rPr>
                  <a:t> 7+3 = 10</a:t>
                </a:r>
              </a:p>
              <a:p>
                <a:r>
                  <a:rPr lang="en-US" sz="1800" dirty="0">
                    <a:solidFill>
                      <a:schemeClr val="tx1"/>
                    </a:solidFill>
                    <a:latin typeface="Times New Roman" panose="02020603050405020304" pitchFamily="18" charset="0"/>
                    <a:cs typeface="Times New Roman" panose="02020603050405020304" pitchFamily="18" charset="0"/>
                  </a:rPr>
                  <a:t>No update, SD[E] stays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[E] stays B</a:t>
                </a:r>
              </a:p>
              <a:p>
                <a:r>
                  <a:rPr lang="en-US" sz="1800" dirty="0">
                    <a:solidFill>
                      <a:schemeClr val="tx1"/>
                    </a:solidFill>
                    <a:latin typeface="Times New Roman" panose="02020603050405020304" pitchFamily="18" charset="0"/>
                    <a:cs typeface="Times New Roman" panose="02020603050405020304" pitchFamily="18" charset="0"/>
                  </a:rPr>
                  <a:t>OLD SD[F]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SD[D] + w(D,F) =</a:t>
                </a:r>
                <a:r>
                  <a:rPr lang="en-GB" sz="1800" dirty="0">
                    <a:solidFill>
                      <a:schemeClr val="tx1"/>
                    </a:solidFill>
                    <a:latin typeface="Times New Roman" panose="02020603050405020304" pitchFamily="18" charset="0"/>
                    <a:cs typeface="Times New Roman" panose="02020603050405020304" pitchFamily="18" charset="0"/>
                  </a:rPr>
                  <a:t> 7+2 = 9</a:t>
                </a:r>
              </a:p>
              <a:p>
                <a:r>
                  <a:rPr lang="en-US" sz="1800" dirty="0">
                    <a:solidFill>
                      <a:schemeClr val="tx1"/>
                    </a:solidFill>
                    <a:latin typeface="Times New Roman" panose="02020603050405020304" pitchFamily="18" charset="0"/>
                    <a:cs typeface="Times New Roman" panose="02020603050405020304" pitchFamily="18" charset="0"/>
                  </a:rPr>
                  <a:t>NEW SD[F]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SD[D] + w(D,F) = 9,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D</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2706241" y="5397592"/>
                <a:ext cx="7084317"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node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a:xfrm>
            <a:off x="746174" y="1568275"/>
            <a:ext cx="9820225" cy="603200"/>
          </a:xfrm>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2534728"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2815856" y="5137013"/>
                <a:ext cx="6815313"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SD[C]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SD[E] + w(E.C) =</a:t>
                </a:r>
                <a:r>
                  <a:rPr lang="en-GB" sz="1800" dirty="0">
                    <a:solidFill>
                      <a:schemeClr val="tx1"/>
                    </a:solidFill>
                    <a:latin typeface="Times New Roman" panose="02020603050405020304" pitchFamily="18" charset="0"/>
                    <a:cs typeface="Times New Roman" panose="02020603050405020304" pitchFamily="18" charset="0"/>
                  </a:rPr>
                  <a:t> 8+9 = 17</a:t>
                </a:r>
              </a:p>
              <a:p>
                <a:r>
                  <a:rPr lang="en-US" sz="1800" dirty="0">
                    <a:solidFill>
                      <a:schemeClr val="tx1"/>
                    </a:solidFill>
                    <a:latin typeface="Times New Roman" panose="02020603050405020304" pitchFamily="18" charset="0"/>
                    <a:cs typeface="Times New Roman" panose="02020603050405020304" pitchFamily="18" charset="0"/>
                  </a:rPr>
                  <a:t>NEW SD[C]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SD[E] + w(E.C) = 17,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[C] = E</a:t>
                </a:r>
              </a:p>
              <a:p>
                <a:r>
                  <a:rPr lang="en-US" sz="1800" dirty="0">
                    <a:solidFill>
                      <a:schemeClr val="tx1"/>
                    </a:solidFill>
                    <a:latin typeface="Times New Roman" panose="02020603050405020304" pitchFamily="18" charset="0"/>
                    <a:cs typeface="Times New Roman" panose="02020603050405020304" pitchFamily="18" charset="0"/>
                  </a:rPr>
                  <a:t>OLD SD[F] = 9 = SD[E] + w(E.F) =</a:t>
                </a:r>
                <a:r>
                  <a:rPr lang="en-GB" sz="1800" dirty="0">
                    <a:solidFill>
                      <a:schemeClr val="tx1"/>
                    </a:solidFill>
                    <a:latin typeface="Times New Roman" panose="02020603050405020304" pitchFamily="18" charset="0"/>
                    <a:cs typeface="Times New Roman" panose="02020603050405020304" pitchFamily="18" charset="0"/>
                  </a:rPr>
                  <a:t> 8+1 = 9</a:t>
                </a:r>
              </a:p>
              <a:p>
                <a:r>
                  <a:rPr lang="en-US" sz="1800" dirty="0">
                    <a:solidFill>
                      <a:schemeClr val="tx1"/>
                    </a:solidFill>
                    <a:latin typeface="Times New Roman" panose="02020603050405020304" pitchFamily="18" charset="0"/>
                    <a:cs typeface="Times New Roman" panose="02020603050405020304" pitchFamily="18" charset="0"/>
                  </a:rPr>
                  <a:t>No update, SD[F] stays 9,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D (You can also update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E.)</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2815856" y="5137013"/>
                <a:ext cx="6815313"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9" name="Google Shape;799;p46"/>
          <p:cNvSpPr txBox="1">
            <a:spLocks noGrp="1"/>
          </p:cNvSpPr>
          <p:nvPr>
            <p:ph type="body" idx="1"/>
          </p:nvPr>
        </p:nvSpPr>
        <p:spPr>
          <a:xfrm>
            <a:off x="272815" y="1098348"/>
            <a:ext cx="6223595" cy="2213265"/>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000" dirty="0"/>
              <a:t>Keep track of how far each node is from the start with two maps</a:t>
            </a:r>
          </a:p>
          <a:p>
            <a:pPr marL="0" lvl="0" indent="0" algn="l" rtl="0">
              <a:lnSpc>
                <a:spcPct val="90000"/>
              </a:lnSpc>
              <a:spcBef>
                <a:spcPts val="0"/>
              </a:spcBef>
              <a:spcAft>
                <a:spcPts val="0"/>
              </a:spcAft>
              <a:buNone/>
            </a:pPr>
            <a:r>
              <a:rPr lang="en-GB" sz="2000" dirty="0"/>
              <a:t>SD: Shortest Distance from source node</a:t>
            </a:r>
          </a:p>
          <a:p>
            <a:pPr marL="0" lvl="0" indent="0" algn="l" rtl="0">
              <a:lnSpc>
                <a:spcPct val="90000"/>
              </a:lnSpc>
              <a:spcBef>
                <a:spcPts val="0"/>
              </a:spcBef>
              <a:spcAft>
                <a:spcPts val="0"/>
              </a:spcAft>
              <a:buNone/>
            </a:pPr>
            <a:r>
              <a:rPr lang="en-GB" sz="2000" dirty="0"/>
              <a:t>PN: Previous Node stores </a:t>
            </a:r>
            <a:r>
              <a:rPr lang="en-GB" sz="2000" dirty="0" err="1"/>
              <a:t>backpointers</a:t>
            </a:r>
            <a:r>
              <a:rPr lang="en-GB" sz="2000" dirty="0"/>
              <a:t>: each node remembers what node was used to arrive at it</a:t>
            </a:r>
          </a:p>
          <a:p>
            <a:pPr marL="0" lvl="0" indent="0" algn="l" rtl="0">
              <a:lnSpc>
                <a:spcPct val="90000"/>
              </a:lnSpc>
              <a:spcBef>
                <a:spcPts val="0"/>
              </a:spcBef>
              <a:spcAft>
                <a:spcPts val="0"/>
              </a:spcAft>
              <a:buNone/>
            </a:pPr>
            <a:endParaRPr sz="2000" dirty="0"/>
          </a:p>
        </p:txBody>
      </p:sp>
      <p:sp>
        <p:nvSpPr>
          <p:cNvPr id="800" name="Google Shape;800;p46"/>
          <p:cNvSpPr txBox="1"/>
          <p:nvPr/>
        </p:nvSpPr>
        <p:spPr>
          <a:xfrm>
            <a:off x="6471806" y="935182"/>
            <a:ext cx="5471983" cy="5839691"/>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720"/>
              <a:buFont typeface="Noto Sans Symbols"/>
              <a:buNone/>
            </a:pPr>
            <a:r>
              <a:rPr lang="en-US" sz="1200" b="0" dirty="0">
                <a:solidFill>
                  <a:schemeClr val="accent3"/>
                </a:solidFill>
                <a:latin typeface="Consolas"/>
                <a:ea typeface="Consolas"/>
                <a:cs typeface="Consolas"/>
                <a:sym typeface="Consolas"/>
              </a:rPr>
              <a:t>   </a:t>
            </a:r>
            <a:r>
              <a:rPr lang="en-US" sz="12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accent3"/>
                </a:solidFill>
                <a:latin typeface="Consolas"/>
                <a:ea typeface="Consolas"/>
                <a:cs typeface="Consolas"/>
                <a:sym typeface="Consolas"/>
              </a:rPr>
              <a:t>  </a:t>
            </a:r>
            <a:r>
              <a:rPr lang="en-US" sz="1600" b="0" dirty="0">
                <a:solidFill>
                  <a:schemeClr val="accent3"/>
                </a:solidFill>
                <a:highlight>
                  <a:srgbClr val="E6DAFF"/>
                </a:highlight>
                <a:latin typeface="Consolas"/>
                <a:ea typeface="Consolas"/>
                <a:cs typeface="Consolas"/>
                <a:sym typeface="Consolas"/>
              </a:rPr>
              <a:t>Map</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 Edge</a:t>
            </a:r>
            <a:r>
              <a:rPr lang="en-US" sz="1600" b="0" dirty="0">
                <a:solidFill>
                  <a:schemeClr val="dk1"/>
                </a:solidFill>
                <a:highlight>
                  <a:srgbClr val="E6DAFF"/>
                </a:highlight>
                <a:latin typeface="Consolas"/>
                <a:ea typeface="Consolas"/>
                <a:cs typeface="Consolas"/>
                <a:sym typeface="Consolas"/>
              </a:rPr>
              <a:t>&gt; PN = ...</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highlight>
                  <a:srgbClr val="E6DAFF"/>
                </a:highlight>
                <a:latin typeface="Consolas"/>
                <a:ea typeface="Consolas"/>
                <a:cs typeface="Consolas"/>
                <a:sym typeface="Consolas"/>
              </a:rPr>
              <a:t>Map</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 Double</a:t>
            </a:r>
            <a:r>
              <a:rPr lang="en-US" sz="1600" b="0" dirty="0">
                <a:solidFill>
                  <a:schemeClr val="dk1"/>
                </a:solidFill>
                <a:highlight>
                  <a:srgbClr val="E6DAFF"/>
                </a:highlight>
                <a:latin typeface="Consolas"/>
                <a:ea typeface="Consolas"/>
                <a:cs typeface="Consolas"/>
                <a:sym typeface="Consolas"/>
              </a:rPr>
              <a:t>&gt; SD = ...</a:t>
            </a:r>
            <a:endParaRPr dirty="0">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PN.</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(start, </a:t>
            </a:r>
            <a:r>
              <a:rPr lang="en-US" sz="1600" b="0" dirty="0">
                <a:solidFill>
                  <a:schemeClr val="accent5"/>
                </a:solidFill>
                <a:highlight>
                  <a:srgbClr val="E6DAFF"/>
                </a:highlight>
                <a:latin typeface="Consolas"/>
                <a:ea typeface="Consolas"/>
                <a:cs typeface="Consolas"/>
                <a:sym typeface="Consolas"/>
              </a:rPr>
              <a:t>null</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(start, </a:t>
            </a:r>
            <a:r>
              <a:rPr lang="en-US" sz="1600" b="0" dirty="0">
                <a:solidFill>
                  <a:schemeClr val="accent5"/>
                </a:solidFill>
                <a:highlight>
                  <a:srgbClr val="E6DAFF"/>
                </a:highlight>
                <a:latin typeface="Consolas"/>
                <a:ea typeface="Consolas"/>
                <a:cs typeface="Consolas"/>
                <a:sym typeface="Consolas"/>
              </a:rPr>
              <a:t>0.0</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accent2"/>
                </a:solidFill>
                <a:latin typeface="Consolas"/>
                <a:ea typeface="Consolas"/>
                <a:cs typeface="Consolas"/>
                <a:sym typeface="Consolas"/>
              </a:rPr>
              <a:t>    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PN.</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(to, edge);</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(to,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get</a:t>
            </a:r>
            <a:r>
              <a:rPr lang="en-US" sz="1600" b="0" dirty="0">
                <a:solidFill>
                  <a:schemeClr val="dk1"/>
                </a:solidFill>
                <a:highlight>
                  <a:srgbClr val="E6DAFF"/>
                </a:highlight>
                <a:latin typeface="Consolas"/>
                <a:ea typeface="Consolas"/>
                <a:cs typeface="Consolas"/>
                <a:sym typeface="Consolas"/>
              </a:rPr>
              <a:t>(from) + </a:t>
            </a:r>
            <a:r>
              <a:rPr lang="en-US" sz="1600" b="0" dirty="0">
                <a:solidFill>
                  <a:schemeClr val="accent5"/>
                </a:solidFill>
                <a:highlight>
                  <a:srgbClr val="E6DAFF"/>
                </a:highlight>
                <a:latin typeface="Consolas"/>
                <a:ea typeface="Consolas"/>
                <a:cs typeface="Consolas"/>
                <a:sym typeface="Consolas"/>
              </a:rPr>
              <a:t>1</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highlight>
                  <a:srgbClr val="E6DAFF"/>
                </a:highlight>
                <a:latin typeface="Consolas"/>
                <a:ea typeface="Consolas"/>
                <a:cs typeface="Consolas"/>
                <a:sym typeface="Consolas"/>
              </a:rPr>
              <a:t>return</a:t>
            </a:r>
            <a:r>
              <a:rPr lang="en-US" sz="1600" b="0" dirty="0">
                <a:solidFill>
                  <a:schemeClr val="dk1"/>
                </a:solidFill>
                <a:highlight>
                  <a:srgbClr val="E6DAFF"/>
                </a:highlight>
                <a:latin typeface="Consolas"/>
                <a:ea typeface="Consolas"/>
                <a:cs typeface="Consolas"/>
                <a:sym typeface="Consolas"/>
              </a:rPr>
              <a:t> PN;</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4" name="Title 1">
            <a:extLst>
              <a:ext uri="{FF2B5EF4-FFF2-40B4-BE49-F238E27FC236}">
                <a16:creationId xmlns:a16="http://schemas.microsoft.com/office/drawing/2014/main" id="{4B9624BB-016D-1869-C63D-51C1E4B63E15}"/>
              </a:ext>
            </a:extLst>
          </p:cNvPr>
          <p:cNvSpPr>
            <a:spLocks noGrp="1"/>
          </p:cNvSpPr>
          <p:nvPr>
            <p:ph type="title"/>
          </p:nvPr>
        </p:nvSpPr>
        <p:spPr>
          <a:xfrm>
            <a:off x="502500" y="145707"/>
            <a:ext cx="11187000" cy="1014900"/>
          </a:xfrm>
        </p:spPr>
        <p:txBody>
          <a:bodyPr>
            <a:normAutofit/>
          </a:bodyPr>
          <a:lstStyle/>
          <a:p>
            <a:r>
              <a:rPr lang="en-GB" dirty="0"/>
              <a:t>BFS for Shortest Paths in an Unweighted Graph</a:t>
            </a:r>
            <a:endParaRPr lang="en-SE" dirty="0"/>
          </a:p>
        </p:txBody>
      </p:sp>
      <p:sp>
        <p:nvSpPr>
          <p:cNvPr id="5" name="Google Shape;813;p47">
            <a:extLst>
              <a:ext uri="{FF2B5EF4-FFF2-40B4-BE49-F238E27FC236}">
                <a16:creationId xmlns:a16="http://schemas.microsoft.com/office/drawing/2014/main" id="{8482B78F-C53B-4E7E-1344-6AC7B898320D}"/>
              </a:ext>
            </a:extLst>
          </p:cNvPr>
          <p:cNvSpPr/>
          <p:nvPr/>
        </p:nvSpPr>
        <p:spPr>
          <a:xfrm>
            <a:off x="1770102" y="436289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6" name="Google Shape;814;p47">
            <a:extLst>
              <a:ext uri="{FF2B5EF4-FFF2-40B4-BE49-F238E27FC236}">
                <a16:creationId xmlns:a16="http://schemas.microsoft.com/office/drawing/2014/main" id="{34C2EE0E-F158-08C1-67FF-79E3D05A4BF8}"/>
              </a:ext>
            </a:extLst>
          </p:cNvPr>
          <p:cNvSpPr/>
          <p:nvPr/>
        </p:nvSpPr>
        <p:spPr>
          <a:xfrm>
            <a:off x="1921381" y="581098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7" name="Google Shape;815;p47">
            <a:extLst>
              <a:ext uri="{FF2B5EF4-FFF2-40B4-BE49-F238E27FC236}">
                <a16:creationId xmlns:a16="http://schemas.microsoft.com/office/drawing/2014/main" id="{5423CAF4-86ED-65E5-4677-E7442EF7225A}"/>
              </a:ext>
            </a:extLst>
          </p:cNvPr>
          <p:cNvSpPr/>
          <p:nvPr/>
        </p:nvSpPr>
        <p:spPr>
          <a:xfrm>
            <a:off x="4356079" y="393989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E</a:t>
            </a:r>
            <a:endParaRPr sz="2133" b="0" i="0" u="none" strike="noStrike" cap="none">
              <a:solidFill>
                <a:srgbClr val="000000"/>
              </a:solidFill>
              <a:latin typeface="Calibri"/>
              <a:ea typeface="Calibri"/>
              <a:cs typeface="Calibri"/>
              <a:sym typeface="Calibri"/>
            </a:endParaRPr>
          </a:p>
        </p:txBody>
      </p:sp>
      <p:sp>
        <p:nvSpPr>
          <p:cNvPr id="8" name="Google Shape;816;p47">
            <a:extLst>
              <a:ext uri="{FF2B5EF4-FFF2-40B4-BE49-F238E27FC236}">
                <a16:creationId xmlns:a16="http://schemas.microsoft.com/office/drawing/2014/main" id="{E651AB65-9354-390E-BDDD-6B1CDB471342}"/>
              </a:ext>
            </a:extLst>
          </p:cNvPr>
          <p:cNvSpPr/>
          <p:nvPr/>
        </p:nvSpPr>
        <p:spPr>
          <a:xfrm>
            <a:off x="3200203" y="460559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9" name="Google Shape;817;p47">
            <a:extLst>
              <a:ext uri="{FF2B5EF4-FFF2-40B4-BE49-F238E27FC236}">
                <a16:creationId xmlns:a16="http://schemas.microsoft.com/office/drawing/2014/main" id="{7E59C1DA-D935-0E5B-B937-C2A9154191B0}"/>
              </a:ext>
            </a:extLst>
          </p:cNvPr>
          <p:cNvSpPr/>
          <p:nvPr/>
        </p:nvSpPr>
        <p:spPr>
          <a:xfrm>
            <a:off x="3833037" y="597958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10" name="Google Shape;818;p47">
            <a:extLst>
              <a:ext uri="{FF2B5EF4-FFF2-40B4-BE49-F238E27FC236}">
                <a16:creationId xmlns:a16="http://schemas.microsoft.com/office/drawing/2014/main" id="{47AB3866-A696-1E9B-F2D5-54E4724AE823}"/>
              </a:ext>
            </a:extLst>
          </p:cNvPr>
          <p:cNvCxnSpPr>
            <a:stCxn id="5" idx="2"/>
            <a:endCxn id="6" idx="0"/>
          </p:cNvCxnSpPr>
          <p:nvPr/>
        </p:nvCxnSpPr>
        <p:spPr>
          <a:xfrm>
            <a:off x="1981702" y="4700093"/>
            <a:ext cx="151200" cy="1110900"/>
          </a:xfrm>
          <a:prstGeom prst="straightConnector1">
            <a:avLst/>
          </a:prstGeom>
          <a:noFill/>
          <a:ln w="19050" cap="flat" cmpd="sng">
            <a:solidFill>
              <a:schemeClr val="dk2"/>
            </a:solidFill>
            <a:prstDash val="solid"/>
            <a:round/>
            <a:headEnd type="none" w="sm" len="sm"/>
            <a:tailEnd type="none" w="sm" len="sm"/>
          </a:ln>
        </p:spPr>
      </p:cxnSp>
      <p:cxnSp>
        <p:nvCxnSpPr>
          <p:cNvPr id="11" name="Google Shape;819;p47">
            <a:extLst>
              <a:ext uri="{FF2B5EF4-FFF2-40B4-BE49-F238E27FC236}">
                <a16:creationId xmlns:a16="http://schemas.microsoft.com/office/drawing/2014/main" id="{D5E5773B-2B71-3FEB-BA82-80DE074119A4}"/>
              </a:ext>
            </a:extLst>
          </p:cNvPr>
          <p:cNvCxnSpPr>
            <a:stCxn id="5" idx="3"/>
            <a:endCxn id="8" idx="1"/>
          </p:cNvCxnSpPr>
          <p:nvPr/>
        </p:nvCxnSpPr>
        <p:spPr>
          <a:xfrm>
            <a:off x="2193302" y="4531493"/>
            <a:ext cx="1006800" cy="242700"/>
          </a:xfrm>
          <a:prstGeom prst="straightConnector1">
            <a:avLst/>
          </a:prstGeom>
          <a:noFill/>
          <a:ln w="19050" cap="flat" cmpd="sng">
            <a:solidFill>
              <a:schemeClr val="dk2"/>
            </a:solidFill>
            <a:prstDash val="solid"/>
            <a:round/>
            <a:headEnd type="none" w="sm" len="sm"/>
            <a:tailEnd type="none" w="sm" len="sm"/>
          </a:ln>
        </p:spPr>
      </p:cxnSp>
      <p:cxnSp>
        <p:nvCxnSpPr>
          <p:cNvPr id="12" name="Google Shape;820;p47">
            <a:extLst>
              <a:ext uri="{FF2B5EF4-FFF2-40B4-BE49-F238E27FC236}">
                <a16:creationId xmlns:a16="http://schemas.microsoft.com/office/drawing/2014/main" id="{9B03C456-129C-8167-3509-D033260C87E8}"/>
              </a:ext>
            </a:extLst>
          </p:cNvPr>
          <p:cNvCxnSpPr>
            <a:stCxn id="7" idx="2"/>
            <a:endCxn id="8" idx="3"/>
          </p:cNvCxnSpPr>
          <p:nvPr/>
        </p:nvCxnSpPr>
        <p:spPr>
          <a:xfrm flipH="1">
            <a:off x="3623279" y="4277099"/>
            <a:ext cx="944400" cy="497100"/>
          </a:xfrm>
          <a:prstGeom prst="straightConnector1">
            <a:avLst/>
          </a:prstGeom>
          <a:noFill/>
          <a:ln w="19050" cap="flat" cmpd="sng">
            <a:solidFill>
              <a:schemeClr val="dk2"/>
            </a:solidFill>
            <a:prstDash val="solid"/>
            <a:round/>
            <a:headEnd type="none" w="sm" len="sm"/>
            <a:tailEnd type="none" w="sm" len="sm"/>
          </a:ln>
        </p:spPr>
      </p:cxnSp>
      <p:cxnSp>
        <p:nvCxnSpPr>
          <p:cNvPr id="13" name="Google Shape;821;p47">
            <a:extLst>
              <a:ext uri="{FF2B5EF4-FFF2-40B4-BE49-F238E27FC236}">
                <a16:creationId xmlns:a16="http://schemas.microsoft.com/office/drawing/2014/main" id="{95497186-D953-A935-4B92-84E0FBB7E7CD}"/>
              </a:ext>
            </a:extLst>
          </p:cNvPr>
          <p:cNvCxnSpPr>
            <a:stCxn id="6" idx="3"/>
            <a:endCxn id="9" idx="1"/>
          </p:cNvCxnSpPr>
          <p:nvPr/>
        </p:nvCxnSpPr>
        <p:spPr>
          <a:xfrm>
            <a:off x="2344581" y="5979587"/>
            <a:ext cx="1488600" cy="168600"/>
          </a:xfrm>
          <a:prstGeom prst="straightConnector1">
            <a:avLst/>
          </a:prstGeom>
          <a:noFill/>
          <a:ln w="19050" cap="flat" cmpd="sng">
            <a:solidFill>
              <a:schemeClr val="dk2"/>
            </a:solidFill>
            <a:prstDash val="solid"/>
            <a:round/>
            <a:headEnd type="none" w="sm" len="sm"/>
            <a:tailEnd type="none" w="sm" len="sm"/>
          </a:ln>
        </p:spPr>
      </p:cxnSp>
      <p:sp>
        <p:nvSpPr>
          <p:cNvPr id="14" name="Google Shape;822;p47">
            <a:extLst>
              <a:ext uri="{FF2B5EF4-FFF2-40B4-BE49-F238E27FC236}">
                <a16:creationId xmlns:a16="http://schemas.microsoft.com/office/drawing/2014/main" id="{15711629-4FC0-767E-AEC8-B1C800AA550D}"/>
              </a:ext>
            </a:extLst>
          </p:cNvPr>
          <p:cNvSpPr txBox="1"/>
          <p:nvPr/>
        </p:nvSpPr>
        <p:spPr>
          <a:xfrm>
            <a:off x="771673" y="4277099"/>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15" name="Google Shape;823;p47">
            <a:extLst>
              <a:ext uri="{FF2B5EF4-FFF2-40B4-BE49-F238E27FC236}">
                <a16:creationId xmlns:a16="http://schemas.microsoft.com/office/drawing/2014/main" id="{9E0054A6-1C20-844C-EE0D-73A3DE956ED1}"/>
              </a:ext>
            </a:extLst>
          </p:cNvPr>
          <p:cNvSpPr txBox="1"/>
          <p:nvPr/>
        </p:nvSpPr>
        <p:spPr>
          <a:xfrm>
            <a:off x="771673" y="4086465"/>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VISITED</a:t>
            </a:r>
            <a:endParaRPr/>
          </a:p>
        </p:txBody>
      </p:sp>
      <p:sp>
        <p:nvSpPr>
          <p:cNvPr id="16" name="Google Shape;824;p47">
            <a:extLst>
              <a:ext uri="{FF2B5EF4-FFF2-40B4-BE49-F238E27FC236}">
                <a16:creationId xmlns:a16="http://schemas.microsoft.com/office/drawing/2014/main" id="{7CD07102-84F0-4385-002A-11651DC0B942}"/>
              </a:ext>
            </a:extLst>
          </p:cNvPr>
          <p:cNvSpPr/>
          <p:nvPr/>
        </p:nvSpPr>
        <p:spPr>
          <a:xfrm>
            <a:off x="1716850" y="4307273"/>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 name="Google Shape;825;p47">
            <a:extLst>
              <a:ext uri="{FF2B5EF4-FFF2-40B4-BE49-F238E27FC236}">
                <a16:creationId xmlns:a16="http://schemas.microsoft.com/office/drawing/2014/main" id="{A4E39826-7D51-A2AC-3275-6A6B5E4CA723}"/>
              </a:ext>
            </a:extLst>
          </p:cNvPr>
          <p:cNvSpPr/>
          <p:nvPr/>
        </p:nvSpPr>
        <p:spPr>
          <a:xfrm>
            <a:off x="1871342" y="5755874"/>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8" name="Google Shape;826;p47">
            <a:extLst>
              <a:ext uri="{FF2B5EF4-FFF2-40B4-BE49-F238E27FC236}">
                <a16:creationId xmlns:a16="http://schemas.microsoft.com/office/drawing/2014/main" id="{59A3DA50-596E-D3E6-A4BE-F3891825A716}"/>
              </a:ext>
            </a:extLst>
          </p:cNvPr>
          <p:cNvSpPr/>
          <p:nvPr/>
        </p:nvSpPr>
        <p:spPr>
          <a:xfrm>
            <a:off x="3775725" y="5924474"/>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9" name="Google Shape;827;p47">
            <a:extLst>
              <a:ext uri="{FF2B5EF4-FFF2-40B4-BE49-F238E27FC236}">
                <a16:creationId xmlns:a16="http://schemas.microsoft.com/office/drawing/2014/main" id="{FF11F5C4-B1AA-CEA0-612A-509E7B754345}"/>
              </a:ext>
            </a:extLst>
          </p:cNvPr>
          <p:cNvSpPr/>
          <p:nvPr/>
        </p:nvSpPr>
        <p:spPr>
          <a:xfrm>
            <a:off x="3150165" y="4548979"/>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0" name="Google Shape;828;p47">
            <a:extLst>
              <a:ext uri="{FF2B5EF4-FFF2-40B4-BE49-F238E27FC236}">
                <a16:creationId xmlns:a16="http://schemas.microsoft.com/office/drawing/2014/main" id="{CA865C85-1789-0872-549F-2E234EF565E3}"/>
              </a:ext>
            </a:extLst>
          </p:cNvPr>
          <p:cNvSpPr/>
          <p:nvPr/>
        </p:nvSpPr>
        <p:spPr>
          <a:xfrm>
            <a:off x="4306041" y="3884786"/>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21" name="Google Shape;829;p47">
            <a:extLst>
              <a:ext uri="{FF2B5EF4-FFF2-40B4-BE49-F238E27FC236}">
                <a16:creationId xmlns:a16="http://schemas.microsoft.com/office/drawing/2014/main" id="{B8AA322F-1BD0-9E75-67A8-D56A4BE9C3BD}"/>
              </a:ext>
            </a:extLst>
          </p:cNvPr>
          <p:cNvCxnSpPr>
            <a:stCxn id="8" idx="2"/>
            <a:endCxn id="9" idx="0"/>
          </p:cNvCxnSpPr>
          <p:nvPr/>
        </p:nvCxnSpPr>
        <p:spPr>
          <a:xfrm>
            <a:off x="3411803" y="4942799"/>
            <a:ext cx="632700" cy="1036800"/>
          </a:xfrm>
          <a:prstGeom prst="straightConnector1">
            <a:avLst/>
          </a:prstGeom>
          <a:noFill/>
          <a:ln w="19050" cap="flat" cmpd="sng">
            <a:solidFill>
              <a:schemeClr val="dk2"/>
            </a:solidFill>
            <a:prstDash val="solid"/>
            <a:round/>
            <a:headEnd type="none" w="sm" len="sm"/>
            <a:tailEnd type="none" w="sm" len="sm"/>
          </a:ln>
        </p:spPr>
      </p:cxnSp>
      <p:sp>
        <p:nvSpPr>
          <p:cNvPr id="22" name="Google Shape;830;p47">
            <a:extLst>
              <a:ext uri="{FF2B5EF4-FFF2-40B4-BE49-F238E27FC236}">
                <a16:creationId xmlns:a16="http://schemas.microsoft.com/office/drawing/2014/main" id="{0F21C23F-8702-2E49-8831-02B2DC9E5E35}"/>
              </a:ext>
            </a:extLst>
          </p:cNvPr>
          <p:cNvSpPr txBox="1"/>
          <p:nvPr/>
        </p:nvSpPr>
        <p:spPr>
          <a:xfrm>
            <a:off x="1143894" y="2742103"/>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graphicFrame>
        <p:nvGraphicFramePr>
          <p:cNvPr id="23" name="Google Shape;831;p47">
            <a:extLst>
              <a:ext uri="{FF2B5EF4-FFF2-40B4-BE49-F238E27FC236}">
                <a16:creationId xmlns:a16="http://schemas.microsoft.com/office/drawing/2014/main" id="{C4FB4627-D306-79A3-F8AA-E7EBCE83AF6E}"/>
              </a:ext>
            </a:extLst>
          </p:cNvPr>
          <p:cNvGraphicFramePr/>
          <p:nvPr>
            <p:extLst>
              <p:ext uri="{D42A27DB-BD31-4B8C-83A1-F6EECF244321}">
                <p14:modId xmlns:p14="http://schemas.microsoft.com/office/powerpoint/2010/main" val="2353291797"/>
              </p:ext>
            </p:extLst>
          </p:nvPr>
        </p:nvGraphicFramePr>
        <p:xfrm>
          <a:off x="1184636" y="3141004"/>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24" name="Google Shape;832;p47">
            <a:extLst>
              <a:ext uri="{FF2B5EF4-FFF2-40B4-BE49-F238E27FC236}">
                <a16:creationId xmlns:a16="http://schemas.microsoft.com/office/drawing/2014/main" id="{0A64360B-E6D3-BE89-4343-42E04FD6949A}"/>
              </a:ext>
            </a:extLst>
          </p:cNvPr>
          <p:cNvSpPr/>
          <p:nvPr/>
        </p:nvSpPr>
        <p:spPr>
          <a:xfrm>
            <a:off x="916277" y="328666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 name="Google Shape;833;p47">
            <a:extLst>
              <a:ext uri="{FF2B5EF4-FFF2-40B4-BE49-F238E27FC236}">
                <a16:creationId xmlns:a16="http://schemas.microsoft.com/office/drawing/2014/main" id="{8B66D155-CF79-8735-D19A-FDF2E51B6608}"/>
              </a:ext>
            </a:extLst>
          </p:cNvPr>
          <p:cNvSpPr/>
          <p:nvPr/>
        </p:nvSpPr>
        <p:spPr>
          <a:xfrm>
            <a:off x="5827641" y="328451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 name="Google Shape;835;p47">
            <a:extLst>
              <a:ext uri="{FF2B5EF4-FFF2-40B4-BE49-F238E27FC236}">
                <a16:creationId xmlns:a16="http://schemas.microsoft.com/office/drawing/2014/main" id="{E1A6B014-8D9C-C60B-03EB-B1C15A49AFB6}"/>
              </a:ext>
            </a:extLst>
          </p:cNvPr>
          <p:cNvSpPr txBox="1"/>
          <p:nvPr/>
        </p:nvSpPr>
        <p:spPr>
          <a:xfrm>
            <a:off x="1503889" y="5337669"/>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accent2"/>
                </a:solidFill>
                <a:latin typeface="Quattrocento Sans"/>
                <a:ea typeface="Quattrocento Sans"/>
                <a:cs typeface="Quattrocento Sans"/>
                <a:sym typeface="Quattrocento Sans"/>
              </a:rPr>
              <a:t>PN</a:t>
            </a:r>
            <a:endParaRPr sz="1800" b="1" dirty="0">
              <a:solidFill>
                <a:schemeClr val="accent2"/>
              </a:solidFill>
              <a:latin typeface="Quattrocento Sans"/>
              <a:ea typeface="Quattrocento Sans"/>
              <a:cs typeface="Quattrocento Sans"/>
              <a:sym typeface="Quattrocento Sans"/>
            </a:endParaRPr>
          </a:p>
        </p:txBody>
      </p:sp>
      <p:sp>
        <p:nvSpPr>
          <p:cNvPr id="27" name="Google Shape;836;p47">
            <a:extLst>
              <a:ext uri="{FF2B5EF4-FFF2-40B4-BE49-F238E27FC236}">
                <a16:creationId xmlns:a16="http://schemas.microsoft.com/office/drawing/2014/main" id="{DFE9D2F5-EDD5-CD64-D6F3-3E9E07B7B374}"/>
              </a:ext>
            </a:extLst>
          </p:cNvPr>
          <p:cNvSpPr txBox="1"/>
          <p:nvPr/>
        </p:nvSpPr>
        <p:spPr>
          <a:xfrm>
            <a:off x="2095703" y="3808707"/>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B0F0"/>
                </a:solidFill>
                <a:latin typeface="Quattrocento Sans"/>
                <a:ea typeface="Quattrocento Sans"/>
                <a:cs typeface="Quattrocento Sans"/>
                <a:sym typeface="Quattrocento Sans"/>
              </a:rPr>
              <a:t>SD</a:t>
            </a:r>
            <a:endParaRPr sz="1800" b="1" dirty="0">
              <a:solidFill>
                <a:srgbClr val="00B0F0"/>
              </a:solidFill>
              <a:latin typeface="Quattrocento Sans"/>
              <a:ea typeface="Quattrocento Sans"/>
              <a:cs typeface="Quattrocento Sans"/>
              <a:sym typeface="Quattrocento Sans"/>
            </a:endParaRPr>
          </a:p>
        </p:txBody>
      </p:sp>
      <p:cxnSp>
        <p:nvCxnSpPr>
          <p:cNvPr id="28" name="Google Shape;838;p47">
            <a:extLst>
              <a:ext uri="{FF2B5EF4-FFF2-40B4-BE49-F238E27FC236}">
                <a16:creationId xmlns:a16="http://schemas.microsoft.com/office/drawing/2014/main" id="{A2893736-8934-91B4-356F-755AF1DE2CD5}"/>
              </a:ext>
            </a:extLst>
          </p:cNvPr>
          <p:cNvCxnSpPr/>
          <p:nvPr/>
        </p:nvCxnSpPr>
        <p:spPr>
          <a:xfrm rot="10800000">
            <a:off x="1947371" y="5095461"/>
            <a:ext cx="109970" cy="720381"/>
          </a:xfrm>
          <a:prstGeom prst="straightConnector1">
            <a:avLst/>
          </a:prstGeom>
          <a:noFill/>
          <a:ln w="38100" cap="flat" cmpd="sng">
            <a:solidFill>
              <a:schemeClr val="accent2"/>
            </a:solidFill>
            <a:prstDash val="solid"/>
            <a:round/>
            <a:headEnd type="none" w="sm" len="sm"/>
            <a:tailEnd type="triangle" w="med" len="med"/>
          </a:ln>
        </p:spPr>
      </p:cxnSp>
      <p:cxnSp>
        <p:nvCxnSpPr>
          <p:cNvPr id="29" name="Google Shape;839;p47">
            <a:extLst>
              <a:ext uri="{FF2B5EF4-FFF2-40B4-BE49-F238E27FC236}">
                <a16:creationId xmlns:a16="http://schemas.microsoft.com/office/drawing/2014/main" id="{AF97E152-3BAC-B379-2CF6-AD17386ECB64}"/>
              </a:ext>
            </a:extLst>
          </p:cNvPr>
          <p:cNvCxnSpPr/>
          <p:nvPr/>
        </p:nvCxnSpPr>
        <p:spPr>
          <a:xfrm rot="10800000">
            <a:off x="2475094" y="4678626"/>
            <a:ext cx="730968" cy="179874"/>
          </a:xfrm>
          <a:prstGeom prst="straightConnector1">
            <a:avLst/>
          </a:prstGeom>
          <a:noFill/>
          <a:ln w="38100" cap="flat" cmpd="sng">
            <a:solidFill>
              <a:schemeClr val="accent2"/>
            </a:solidFill>
            <a:prstDash val="solid"/>
            <a:round/>
            <a:headEnd type="none" w="sm" len="sm"/>
            <a:tailEnd type="triangle" w="med" len="med"/>
          </a:ln>
        </p:spPr>
      </p:cxnSp>
      <p:cxnSp>
        <p:nvCxnSpPr>
          <p:cNvPr id="30" name="Google Shape;840;p47">
            <a:extLst>
              <a:ext uri="{FF2B5EF4-FFF2-40B4-BE49-F238E27FC236}">
                <a16:creationId xmlns:a16="http://schemas.microsoft.com/office/drawing/2014/main" id="{19AF331C-ABB4-E793-4FD9-4D77D10F665C}"/>
              </a:ext>
            </a:extLst>
          </p:cNvPr>
          <p:cNvCxnSpPr/>
          <p:nvPr/>
        </p:nvCxnSpPr>
        <p:spPr>
          <a:xfrm rot="10800000">
            <a:off x="3083683" y="5967802"/>
            <a:ext cx="749354" cy="110034"/>
          </a:xfrm>
          <a:prstGeom prst="straightConnector1">
            <a:avLst/>
          </a:prstGeom>
          <a:noFill/>
          <a:ln w="38100" cap="flat" cmpd="sng">
            <a:solidFill>
              <a:schemeClr val="accent2"/>
            </a:solidFill>
            <a:prstDash val="solid"/>
            <a:round/>
            <a:headEnd type="none" w="sm" len="sm"/>
            <a:tailEnd type="triangle" w="med" len="med"/>
          </a:ln>
        </p:spPr>
      </p:cxnSp>
      <p:cxnSp>
        <p:nvCxnSpPr>
          <p:cNvPr id="31" name="Google Shape;841;p47">
            <a:extLst>
              <a:ext uri="{FF2B5EF4-FFF2-40B4-BE49-F238E27FC236}">
                <a16:creationId xmlns:a16="http://schemas.microsoft.com/office/drawing/2014/main" id="{1E2A7A97-4C06-236A-0E85-90D72A53592A}"/>
              </a:ext>
            </a:extLst>
          </p:cNvPr>
          <p:cNvCxnSpPr/>
          <p:nvPr/>
        </p:nvCxnSpPr>
        <p:spPr>
          <a:xfrm flipH="1">
            <a:off x="4003233" y="4288884"/>
            <a:ext cx="662457" cy="386970"/>
          </a:xfrm>
          <a:prstGeom prst="straightConnector1">
            <a:avLst/>
          </a:prstGeom>
          <a:noFill/>
          <a:ln w="38100" cap="flat" cmpd="sng">
            <a:solidFill>
              <a:schemeClr val="accent2"/>
            </a:solidFill>
            <a:prstDash val="solid"/>
            <a:round/>
            <a:headEnd type="none" w="sm" len="sm"/>
            <a:tailEnd type="triangle" w="med" len="med"/>
          </a:ln>
        </p:spPr>
      </p:cxnSp>
      <p:sp>
        <p:nvSpPr>
          <p:cNvPr id="32" name="Google Shape;842;p47">
            <a:extLst>
              <a:ext uri="{FF2B5EF4-FFF2-40B4-BE49-F238E27FC236}">
                <a16:creationId xmlns:a16="http://schemas.microsoft.com/office/drawing/2014/main" id="{D471F794-EB37-5D3C-6DDD-C0E63B5A50D9}"/>
              </a:ext>
            </a:extLst>
          </p:cNvPr>
          <p:cNvSpPr txBox="1"/>
          <p:nvPr/>
        </p:nvSpPr>
        <p:spPr>
          <a:xfrm>
            <a:off x="2204355" y="407786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0</a:t>
            </a:r>
            <a:endParaRPr/>
          </a:p>
        </p:txBody>
      </p:sp>
      <p:sp>
        <p:nvSpPr>
          <p:cNvPr id="33" name="Google Shape;843;p47">
            <a:extLst>
              <a:ext uri="{FF2B5EF4-FFF2-40B4-BE49-F238E27FC236}">
                <a16:creationId xmlns:a16="http://schemas.microsoft.com/office/drawing/2014/main" id="{3CB83DD0-86E7-8586-5F3A-E961735F3B9E}"/>
              </a:ext>
            </a:extLst>
          </p:cNvPr>
          <p:cNvSpPr txBox="1"/>
          <p:nvPr/>
        </p:nvSpPr>
        <p:spPr>
          <a:xfrm>
            <a:off x="2378055" y="550662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34" name="Google Shape;844;p47">
            <a:extLst>
              <a:ext uri="{FF2B5EF4-FFF2-40B4-BE49-F238E27FC236}">
                <a16:creationId xmlns:a16="http://schemas.microsoft.com/office/drawing/2014/main" id="{065C4A49-0415-D92D-5CDA-0564ADDD6EEE}"/>
              </a:ext>
            </a:extLst>
          </p:cNvPr>
          <p:cNvSpPr txBox="1"/>
          <p:nvPr/>
        </p:nvSpPr>
        <p:spPr>
          <a:xfrm>
            <a:off x="3647373" y="427113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35" name="Google Shape;845;p47">
            <a:extLst>
              <a:ext uri="{FF2B5EF4-FFF2-40B4-BE49-F238E27FC236}">
                <a16:creationId xmlns:a16="http://schemas.microsoft.com/office/drawing/2014/main" id="{CFB17576-33AC-0D56-D3DA-C9801F39AFD7}"/>
              </a:ext>
            </a:extLst>
          </p:cNvPr>
          <p:cNvSpPr txBox="1"/>
          <p:nvPr/>
        </p:nvSpPr>
        <p:spPr>
          <a:xfrm>
            <a:off x="4286659" y="569128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6" name="Google Shape;846;p47">
            <a:extLst>
              <a:ext uri="{FF2B5EF4-FFF2-40B4-BE49-F238E27FC236}">
                <a16:creationId xmlns:a16="http://schemas.microsoft.com/office/drawing/2014/main" id="{FE50F9AD-DB6A-8667-1B64-C8402D2B3F55}"/>
              </a:ext>
            </a:extLst>
          </p:cNvPr>
          <p:cNvSpPr txBox="1"/>
          <p:nvPr/>
        </p:nvSpPr>
        <p:spPr>
          <a:xfrm>
            <a:off x="4818862" y="368358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7" name="Google Shape;847;p47">
            <a:extLst>
              <a:ext uri="{FF2B5EF4-FFF2-40B4-BE49-F238E27FC236}">
                <a16:creationId xmlns:a16="http://schemas.microsoft.com/office/drawing/2014/main" id="{391A655B-972F-5846-1D89-2624C7651CEE}"/>
              </a:ext>
            </a:extLst>
          </p:cNvPr>
          <p:cNvSpPr txBox="1"/>
          <p:nvPr/>
        </p:nvSpPr>
        <p:spPr>
          <a:xfrm>
            <a:off x="2616672" y="3242025"/>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A</a:t>
            </a:r>
            <a:endParaRPr/>
          </a:p>
        </p:txBody>
      </p:sp>
      <p:sp>
        <p:nvSpPr>
          <p:cNvPr id="38" name="Google Shape;848;p47">
            <a:extLst>
              <a:ext uri="{FF2B5EF4-FFF2-40B4-BE49-F238E27FC236}">
                <a16:creationId xmlns:a16="http://schemas.microsoft.com/office/drawing/2014/main" id="{233049B1-D3B2-8C0D-1FD2-743B8003BF2E}"/>
              </a:ext>
            </a:extLst>
          </p:cNvPr>
          <p:cNvSpPr txBox="1"/>
          <p:nvPr/>
        </p:nvSpPr>
        <p:spPr>
          <a:xfrm>
            <a:off x="3005065" y="324474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B</a:t>
            </a:r>
            <a:endParaRPr/>
          </a:p>
        </p:txBody>
      </p:sp>
      <p:sp>
        <p:nvSpPr>
          <p:cNvPr id="39" name="Google Shape;849;p47">
            <a:extLst>
              <a:ext uri="{FF2B5EF4-FFF2-40B4-BE49-F238E27FC236}">
                <a16:creationId xmlns:a16="http://schemas.microsoft.com/office/drawing/2014/main" id="{F0CFF799-4CEE-D2EA-949E-3751B40F32E2}"/>
              </a:ext>
            </a:extLst>
          </p:cNvPr>
          <p:cNvSpPr txBox="1"/>
          <p:nvPr/>
        </p:nvSpPr>
        <p:spPr>
          <a:xfrm>
            <a:off x="3384613" y="3245503"/>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C</a:t>
            </a:r>
            <a:endParaRPr/>
          </a:p>
        </p:txBody>
      </p:sp>
      <p:sp>
        <p:nvSpPr>
          <p:cNvPr id="40" name="Google Shape;850;p47">
            <a:extLst>
              <a:ext uri="{FF2B5EF4-FFF2-40B4-BE49-F238E27FC236}">
                <a16:creationId xmlns:a16="http://schemas.microsoft.com/office/drawing/2014/main" id="{C85ABC03-9499-59F1-8523-F77E8C68BBC8}"/>
              </a:ext>
            </a:extLst>
          </p:cNvPr>
          <p:cNvSpPr txBox="1"/>
          <p:nvPr/>
        </p:nvSpPr>
        <p:spPr>
          <a:xfrm>
            <a:off x="3769060" y="3242054"/>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D</a:t>
            </a:r>
            <a:endParaRPr/>
          </a:p>
        </p:txBody>
      </p:sp>
      <p:sp>
        <p:nvSpPr>
          <p:cNvPr id="41" name="Google Shape;851;p47">
            <a:extLst>
              <a:ext uri="{FF2B5EF4-FFF2-40B4-BE49-F238E27FC236}">
                <a16:creationId xmlns:a16="http://schemas.microsoft.com/office/drawing/2014/main" id="{5A49D26D-D705-FBB7-CD03-EFBF1DF711AB}"/>
              </a:ext>
            </a:extLst>
          </p:cNvPr>
          <p:cNvSpPr txBox="1"/>
          <p:nvPr/>
        </p:nvSpPr>
        <p:spPr>
          <a:xfrm>
            <a:off x="4157453" y="324477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8" fill="hold" nodeType="clickEffect">
                                  <p:stCondLst>
                                    <p:cond delay="0"/>
                                  </p:stCondLst>
                                  <p:childTnLst>
                                    <p:anim calcmode="lin" valueType="num">
                                      <p:cBhvr additive="base">
                                        <p:cTn id="24" dur="500"/>
                                        <p:tgtEl>
                                          <p:spTgt spid="37"/>
                                        </p:tgtEl>
                                        <p:attrNameLst>
                                          <p:attrName>ppt_x</p:attrName>
                                        </p:attrNameLst>
                                      </p:cBhvr>
                                      <p:tavLst>
                                        <p:tav tm="0">
                                          <p:val>
                                            <p:strVal val="#ppt_x"/>
                                          </p:val>
                                        </p:tav>
                                        <p:tav tm="100000">
                                          <p:val>
                                            <p:strVal val="#ppt_x-1"/>
                                          </p:val>
                                        </p:tav>
                                      </p:tavLst>
                                    </p:anim>
                                    <p:set>
                                      <p:cBhvr>
                                        <p:cTn id="25" dur="1" fill="hold">
                                          <p:stCondLst>
                                            <p:cond delay="500"/>
                                          </p:stCondLst>
                                        </p:cTn>
                                        <p:tgtEl>
                                          <p:spTgt spid="37"/>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par>
                          <p:cTn id="29" fill="hold">
                            <p:stCondLst>
                              <p:cond delay="501"/>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par>
                          <p:cTn id="33" fill="hold">
                            <p:stCondLst>
                              <p:cond delay="1001"/>
                            </p:stCondLst>
                            <p:childTnLst>
                              <p:par>
                                <p:cTn id="34" presetID="10" presetClass="entr" presetSubtype="0"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par>
                          <p:cTn id="43" fill="hold">
                            <p:stCondLst>
                              <p:cond delay="1501"/>
                            </p:stCondLst>
                            <p:childTnLst>
                              <p:par>
                                <p:cTn id="44" presetID="10" presetClass="entr" presetSubtype="0"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par>
                          <p:cTn id="47" fill="hold">
                            <p:stCondLst>
                              <p:cond delay="2001"/>
                            </p:stCondLst>
                            <p:childTnLst>
                              <p:par>
                                <p:cTn id="48" presetID="10" presetClass="entr" presetSubtype="0"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xit" presetSubtype="8" fill="hold" nodeType="clickEffect">
                                  <p:stCondLst>
                                    <p:cond delay="0"/>
                                  </p:stCondLst>
                                  <p:childTnLst>
                                    <p:anim calcmode="lin" valueType="num">
                                      <p:cBhvr additive="base">
                                        <p:cTn id="60" dur="500"/>
                                        <p:tgtEl>
                                          <p:spTgt spid="38"/>
                                        </p:tgtEl>
                                        <p:attrNameLst>
                                          <p:attrName>ppt_x</p:attrName>
                                        </p:attrNameLst>
                                      </p:cBhvr>
                                      <p:tavLst>
                                        <p:tav tm="0">
                                          <p:val>
                                            <p:strVal val="#ppt_x"/>
                                          </p:val>
                                        </p:tav>
                                        <p:tav tm="100000">
                                          <p:val>
                                            <p:strVal val="#ppt_x-1"/>
                                          </p:val>
                                        </p:tav>
                                      </p:tavLst>
                                    </p:anim>
                                    <p:set>
                                      <p:cBhvr>
                                        <p:cTn id="61" dur="1" fill="hold">
                                          <p:stCondLst>
                                            <p:cond delay="500"/>
                                          </p:stCondLst>
                                        </p:cTn>
                                        <p:tgtEl>
                                          <p:spTgt spid="38"/>
                                        </p:tgtEl>
                                        <p:attrNameLst>
                                          <p:attrName>style.visibility</p:attrName>
                                        </p:attrNameLst>
                                      </p:cBhvr>
                                      <p:to>
                                        <p:strVal val="hidden"/>
                                      </p:to>
                                    </p:set>
                                  </p:childTnLst>
                                </p:cTn>
                              </p:par>
                            </p:childTnLst>
                          </p:cTn>
                        </p:par>
                        <p:par>
                          <p:cTn id="62" fill="hold">
                            <p:stCondLst>
                              <p:cond delay="501"/>
                            </p:stCondLst>
                            <p:childTnLst>
                              <p:par>
                                <p:cTn id="63" presetID="10" presetClass="entr" presetSubtype="0" fill="hold" nodeType="after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childTnLst>
                          </p:cTn>
                        </p:par>
                        <p:par>
                          <p:cTn id="66" fill="hold">
                            <p:stCondLst>
                              <p:cond delay="1001"/>
                            </p:stCondLst>
                            <p:childTnLst>
                              <p:par>
                                <p:cTn id="67" presetID="10" presetClass="entr" presetSubtype="0" fill="hold" nodeType="after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10"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xit" presetSubtype="8" fill="hold" nodeType="clickEffect">
                                  <p:stCondLst>
                                    <p:cond delay="0"/>
                                  </p:stCondLst>
                                  <p:childTnLst>
                                    <p:anim calcmode="lin" valueType="num">
                                      <p:cBhvr additive="base">
                                        <p:cTn id="79" dur="500"/>
                                        <p:tgtEl>
                                          <p:spTgt spid="39"/>
                                        </p:tgtEl>
                                        <p:attrNameLst>
                                          <p:attrName>ppt_x</p:attrName>
                                        </p:attrNameLst>
                                      </p:cBhvr>
                                      <p:tavLst>
                                        <p:tav tm="0">
                                          <p:val>
                                            <p:strVal val="#ppt_x"/>
                                          </p:val>
                                        </p:tav>
                                        <p:tav tm="100000">
                                          <p:val>
                                            <p:strVal val="#ppt_x-1"/>
                                          </p:val>
                                        </p:tav>
                                      </p:tavLst>
                                    </p:anim>
                                    <p:set>
                                      <p:cBhvr>
                                        <p:cTn id="80" dur="1" fill="hold">
                                          <p:stCondLst>
                                            <p:cond delay="500"/>
                                          </p:stCondLst>
                                        </p:cTn>
                                        <p:tgtEl>
                                          <p:spTgt spid="39"/>
                                        </p:tgtEl>
                                        <p:attrNameLst>
                                          <p:attrName>style.visibility</p:attrName>
                                        </p:attrNameLst>
                                      </p:cBhvr>
                                      <p:to>
                                        <p:strVal val="hidden"/>
                                      </p:to>
                                    </p:set>
                                  </p:childTnLst>
                                </p:cTn>
                              </p:par>
                            </p:childTnLst>
                          </p:cTn>
                        </p:par>
                        <p:par>
                          <p:cTn id="81" fill="hold">
                            <p:stCondLst>
                              <p:cond delay="501"/>
                            </p:stCondLst>
                            <p:childTnLst>
                              <p:par>
                                <p:cTn id="82" presetID="10" presetClass="entr" presetSubtype="0" fill="hold"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500"/>
                                        <p:tgtEl>
                                          <p:spTgt spid="41"/>
                                        </p:tgtEl>
                                      </p:cBhvr>
                                    </p:animEffect>
                                  </p:childTnLst>
                                </p:cTn>
                              </p:par>
                            </p:childTnLst>
                          </p:cTn>
                        </p:par>
                        <p:par>
                          <p:cTn id="85" fill="hold">
                            <p:stCondLst>
                              <p:cond delay="1001"/>
                            </p:stCondLst>
                            <p:childTnLst>
                              <p:par>
                                <p:cTn id="86" presetID="10" presetClass="entr" presetSubtype="0"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500"/>
                                        <p:tgtEl>
                                          <p:spTgt spid="20"/>
                                        </p:tgtEl>
                                      </p:cBhvr>
                                    </p:animEffect>
                                  </p:childTnLst>
                                </p:cTn>
                              </p:par>
                              <p:par>
                                <p:cTn id="89" presetID="10" presetClass="entr" presetSubtype="0" fill="hold" nodeType="with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fade">
                                      <p:cBhvr>
                                        <p:cTn id="91" dur="500"/>
                                        <p:tgtEl>
                                          <p:spTgt spid="36"/>
                                        </p:tgtEl>
                                      </p:cBhvr>
                                    </p:animEffect>
                                  </p:childTnLst>
                                </p:cTn>
                              </p:par>
                              <p:par>
                                <p:cTn id="92" presetID="10" presetClass="entr" presetSubtype="0" fill="hold"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500"/>
                                        <p:tgtEl>
                                          <p:spTgt spid="31"/>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xit" presetSubtype="8" fill="hold" nodeType="clickEffect">
                                  <p:stCondLst>
                                    <p:cond delay="0"/>
                                  </p:stCondLst>
                                  <p:childTnLst>
                                    <p:anim calcmode="lin" valueType="num">
                                      <p:cBhvr additive="base">
                                        <p:cTn id="98" dur="500"/>
                                        <p:tgtEl>
                                          <p:spTgt spid="40"/>
                                        </p:tgtEl>
                                        <p:attrNameLst>
                                          <p:attrName>ppt_x</p:attrName>
                                        </p:attrNameLst>
                                      </p:cBhvr>
                                      <p:tavLst>
                                        <p:tav tm="0">
                                          <p:val>
                                            <p:strVal val="#ppt_x"/>
                                          </p:val>
                                        </p:tav>
                                        <p:tav tm="100000">
                                          <p:val>
                                            <p:strVal val="#ppt_x-1"/>
                                          </p:val>
                                        </p:tav>
                                      </p:tavLst>
                                    </p:anim>
                                    <p:set>
                                      <p:cBhvr>
                                        <p:cTn id="99" dur="1" fill="hold">
                                          <p:stCondLst>
                                            <p:cond delay="500"/>
                                          </p:stCondLst>
                                        </p:cTn>
                                        <p:tgtEl>
                                          <p:spTgt spid="40"/>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 presetClass="exit" presetSubtype="8" fill="hold" nodeType="clickEffect">
                                  <p:stCondLst>
                                    <p:cond delay="0"/>
                                  </p:stCondLst>
                                  <p:childTnLst>
                                    <p:anim calcmode="lin" valueType="num">
                                      <p:cBhvr additive="base">
                                        <p:cTn id="103" dur="500"/>
                                        <p:tgtEl>
                                          <p:spTgt spid="41"/>
                                        </p:tgtEl>
                                        <p:attrNameLst>
                                          <p:attrName>ppt_x</p:attrName>
                                        </p:attrNameLst>
                                      </p:cBhvr>
                                      <p:tavLst>
                                        <p:tav tm="0">
                                          <p:val>
                                            <p:strVal val="#ppt_x"/>
                                          </p:val>
                                        </p:tav>
                                        <p:tav tm="100000">
                                          <p:val>
                                            <p:strVal val="#ppt_x-1"/>
                                          </p:val>
                                        </p:tav>
                                      </p:tavLst>
                                    </p:anim>
                                    <p:set>
                                      <p:cBhvr>
                                        <p:cTn id="104" dur="1" fill="hold">
                                          <p:stCondLst>
                                            <p:cond delay="50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node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a:xfrm>
            <a:off x="746174" y="1568275"/>
            <a:ext cx="9820225" cy="603200"/>
          </a:xfrm>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2768033" y="5647044"/>
            <a:ext cx="68083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SD[C] = 17 &gt; SD[F] + w(F,C) =</a:t>
            </a:r>
            <a:r>
              <a:rPr lang="en-GB" sz="1800" dirty="0">
                <a:solidFill>
                  <a:schemeClr val="tx1"/>
                </a:solidFill>
                <a:latin typeface="Times New Roman" panose="02020603050405020304" pitchFamily="18" charset="0"/>
                <a:cs typeface="Times New Roman" panose="02020603050405020304" pitchFamily="18" charset="0"/>
              </a:rPr>
              <a:t> 9+3 = 12</a:t>
            </a:r>
          </a:p>
          <a:p>
            <a:r>
              <a:rPr lang="en-US" sz="1800" dirty="0">
                <a:solidFill>
                  <a:schemeClr val="tx1"/>
                </a:solidFill>
                <a:latin typeface="Times New Roman" panose="02020603050405020304" pitchFamily="18" charset="0"/>
                <a:cs typeface="Times New Roman" panose="02020603050405020304" pitchFamily="18" charset="0"/>
              </a:rPr>
              <a:t>NEW SD[C]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SD[F] + w(F,C) = 12,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[C] = F </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2466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A0B-9743-2592-CD91-F42E270F805F}"/>
              </a:ext>
            </a:extLst>
          </p:cNvPr>
          <p:cNvSpPr>
            <a:spLocks noGrp="1"/>
          </p:cNvSpPr>
          <p:nvPr>
            <p:ph type="title"/>
          </p:nvPr>
        </p:nvSpPr>
        <p:spPr/>
        <p:txBody>
          <a:bodyPr/>
          <a:lstStyle/>
          <a:p>
            <a:r>
              <a:rPr lang="en-GB" dirty="0"/>
              <a:t>Visit node C</a:t>
            </a:r>
            <a:endParaRPr lang="en-SE" dirty="0"/>
          </a:p>
        </p:txBody>
      </p:sp>
      <p:sp>
        <p:nvSpPr>
          <p:cNvPr id="3" name="Content Placeholder 2">
            <a:extLst>
              <a:ext uri="{FF2B5EF4-FFF2-40B4-BE49-F238E27FC236}">
                <a16:creationId xmlns:a16="http://schemas.microsoft.com/office/drawing/2014/main" id="{0FBDCF12-A957-2D54-64AC-AEC67807B79C}"/>
              </a:ext>
            </a:extLst>
          </p:cNvPr>
          <p:cNvSpPr>
            <a:spLocks noGrp="1"/>
          </p:cNvSpPr>
          <p:nvPr>
            <p:ph idx="1"/>
          </p:nvPr>
        </p:nvSpPr>
        <p:spPr>
          <a:xfrm>
            <a:off x="746174" y="1568275"/>
            <a:ext cx="9820225" cy="603200"/>
          </a:xfrm>
        </p:spPr>
        <p:txBody>
          <a:bodyPr/>
          <a:lstStyle/>
          <a:p>
            <a:endParaRPr lang="en-SE" dirty="0"/>
          </a:p>
        </p:txBody>
      </p:sp>
      <p:pic>
        <p:nvPicPr>
          <p:cNvPr id="5" name="Picture 4">
            <a:extLst>
              <a:ext uri="{FF2B5EF4-FFF2-40B4-BE49-F238E27FC236}">
                <a16:creationId xmlns:a16="http://schemas.microsoft.com/office/drawing/2014/main" id="{AAD4E036-BD22-D272-8AE1-78F0E5F1A3C2}"/>
              </a:ext>
            </a:extLst>
          </p:cNvPr>
          <p:cNvPicPr>
            <a:picLocks noChangeAspect="1"/>
          </p:cNvPicPr>
          <p:nvPr/>
        </p:nvPicPr>
        <p:blipFill>
          <a:blip r:embed="rId2"/>
          <a:stretch>
            <a:fillRect/>
          </a:stretch>
        </p:blipFill>
        <p:spPr>
          <a:xfrm>
            <a:off x="2184591" y="1750617"/>
            <a:ext cx="7822818" cy="2871760"/>
          </a:xfrm>
          <a:prstGeom prst="rect">
            <a:avLst/>
          </a:prstGeom>
        </p:spPr>
      </p:pic>
      <p:sp>
        <p:nvSpPr>
          <p:cNvPr id="6" name="Rectangle 5">
            <a:extLst>
              <a:ext uri="{FF2B5EF4-FFF2-40B4-BE49-F238E27FC236}">
                <a16:creationId xmlns:a16="http://schemas.microsoft.com/office/drawing/2014/main" id="{C6BBC817-94A7-C6E0-6D24-035D52795778}"/>
              </a:ext>
            </a:extLst>
          </p:cNvPr>
          <p:cNvSpPr/>
          <p:nvPr/>
        </p:nvSpPr>
        <p:spPr>
          <a:xfrm>
            <a:off x="3276601" y="5177944"/>
            <a:ext cx="5998028"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800" dirty="0">
                <a:solidFill>
                  <a:schemeClr val="tx1"/>
                </a:solidFill>
                <a:latin typeface="Times New Roman" panose="02020603050405020304" pitchFamily="18" charset="0"/>
                <a:cs typeface="Times New Roman" panose="02020603050405020304" pitchFamily="18" charset="0"/>
              </a:rPr>
              <a:t>Nothing changes, since C has no unvisited </a:t>
            </a:r>
            <a:r>
              <a:rPr lang="en-GB" sz="1800" dirty="0" err="1">
                <a:solidFill>
                  <a:schemeClr val="tx1"/>
                </a:solidFill>
                <a:latin typeface="Times New Roman" panose="02020603050405020304" pitchFamily="18" charset="0"/>
                <a:cs typeface="Times New Roman" panose="02020603050405020304" pitchFamily="18" charset="0"/>
              </a:rPr>
              <a:t>neighbor</a:t>
            </a:r>
            <a:r>
              <a:rPr lang="en-GB" sz="1800" dirty="0">
                <a:solidFill>
                  <a:schemeClr val="tx1"/>
                </a:solidFill>
                <a:latin typeface="Times New Roman" panose="02020603050405020304" pitchFamily="18" charset="0"/>
                <a:cs typeface="Times New Roman" panose="02020603050405020304" pitchFamily="18" charset="0"/>
              </a:rPr>
              <a:t> nodes</a:t>
            </a:r>
            <a:endParaRPr lang="en-US"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01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a:xfrm>
            <a:off x="828235" y="1146244"/>
            <a:ext cx="9820225" cy="1323397"/>
          </a:xfrm>
        </p:spPr>
        <p:txBody>
          <a:bodyPr/>
          <a:lstStyle/>
          <a:p>
            <a:r>
              <a:rPr lang="en-GB" dirty="0"/>
              <a:t>The table now contains the SD (shortest distance) to each node N from the source node A, and its PN (previous node)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2505187"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a:xfrm>
            <a:off x="780898" y="1417804"/>
            <a:ext cx="9820225" cy="2505259"/>
          </a:xfrm>
        </p:spPr>
        <p:txBody>
          <a:bodyPr/>
          <a:lstStyle/>
          <a:p>
            <a:r>
              <a:rPr lang="en-GB" dirty="0"/>
              <a:t>C’s previous node is F; F’s previous node is D; D’s previous node is B; B’s previous node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2"/>
          <a:srcRect/>
          <a:stretch/>
        </p:blipFill>
        <p:spPr>
          <a:xfrm>
            <a:off x="2339350" y="2960913"/>
            <a:ext cx="7360901" cy="3258004"/>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4"/>
              <a:stretch>
                <a:fillRect/>
              </a:stretch>
            </p:blipFill>
            <p:spPr>
              <a:xfrm>
                <a:off x="-324708" y="322224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519;p34">
            <a:extLst>
              <a:ext uri="{FF2B5EF4-FFF2-40B4-BE49-F238E27FC236}">
                <a16:creationId xmlns:a16="http://schemas.microsoft.com/office/drawing/2014/main" id="{1C495B8D-96DE-C5F1-516F-E3E8B5F93DE4}"/>
              </a:ext>
            </a:extLst>
          </p:cNvPr>
          <p:cNvGraphicFramePr/>
          <p:nvPr>
            <p:extLst>
              <p:ext uri="{D42A27DB-BD31-4B8C-83A1-F6EECF244321}">
                <p14:modId xmlns:p14="http://schemas.microsoft.com/office/powerpoint/2010/main" val="3794303479"/>
              </p:ext>
            </p:extLst>
          </p:nvPr>
        </p:nvGraphicFramePr>
        <p:xfrm>
          <a:off x="6618469" y="301223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A</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sngStrike" cap="none" dirty="0">
                          <a:solidFill>
                            <a:schemeClr val="dk1"/>
                          </a:solidFill>
                          <a:latin typeface="Quattrocento Sans"/>
                          <a:ea typeface="Quattrocento Sans"/>
                          <a:cs typeface="Quattrocento Sans"/>
                          <a:sym typeface="Quattrocento Sans"/>
                        </a:rPr>
                        <a:t>17</a:t>
                      </a:r>
                      <a:r>
                        <a:rPr lang="en-US" sz="1600" i="0" u="none" strike="noStrike" cap="none" dirty="0">
                          <a:solidFill>
                            <a:schemeClr val="dk1"/>
                          </a:solidFill>
                          <a:latin typeface="Quattrocento Sans"/>
                          <a:ea typeface="Quattrocento Sans"/>
                          <a:cs typeface="Quattrocento Sans"/>
                          <a:sym typeface="Quattrocento Sans"/>
                        </a:rPr>
                        <a:t> 12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u="none" strike="sngStrike" dirty="0">
                          <a:solidFill>
                            <a:schemeClr val="dk1"/>
                          </a:solidFill>
                          <a:latin typeface="Quattrocento Sans"/>
                          <a:ea typeface="Quattrocento Sans"/>
                          <a:cs typeface="Quattrocento Sans"/>
                          <a:sym typeface="Quattrocento Sans"/>
                        </a:rPr>
                        <a:t>E</a:t>
                      </a:r>
                      <a:r>
                        <a:rPr lang="en-US" sz="1600" dirty="0">
                          <a:solidFill>
                            <a:schemeClr val="dk1"/>
                          </a:solidFill>
                          <a:latin typeface="Quattrocento Sans"/>
                          <a:ea typeface="Quattrocento Sans"/>
                          <a:cs typeface="Quattrocento Sans"/>
                          <a:sym typeface="Quattrocento Sans"/>
                        </a:rPr>
                        <a:t> 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sngStrike" cap="none" dirty="0">
                          <a:solidFill>
                            <a:schemeClr val="dk1"/>
                          </a:solidFill>
                          <a:latin typeface="Quattrocento Sans"/>
                          <a:ea typeface="Quattrocento Sans"/>
                          <a:cs typeface="Quattrocento Sans"/>
                          <a:sym typeface="Quattrocento Sans"/>
                        </a:rPr>
                        <a:t>8</a:t>
                      </a:r>
                      <a:r>
                        <a:rPr lang="en-US" sz="1600" i="0" u="none" strike="noStrike" cap="none" dirty="0">
                          <a:solidFill>
                            <a:schemeClr val="dk1"/>
                          </a:solidFill>
                          <a:latin typeface="Quattrocento Sans"/>
                          <a:ea typeface="Quattrocento Sans"/>
                          <a:cs typeface="Quattrocento Sans"/>
                          <a:sym typeface="Quattrocento Sans"/>
                        </a:rPr>
                        <a:t> 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sngStrike" dirty="0">
                          <a:solidFill>
                            <a:schemeClr val="dk1"/>
                          </a:solidFill>
                          <a:latin typeface="Quattrocento Sans"/>
                          <a:ea typeface="Quattrocento Sans"/>
                          <a:cs typeface="Quattrocento Sans"/>
                          <a:sym typeface="Quattrocento Sans"/>
                        </a:rPr>
                        <a:t>A</a:t>
                      </a:r>
                      <a:r>
                        <a:rPr lang="en-US" sz="1600" dirty="0">
                          <a:solidFill>
                            <a:schemeClr val="dk1"/>
                          </a:solidFill>
                          <a:latin typeface="Quattrocento Sans"/>
                          <a:ea typeface="Quattrocento Sans"/>
                          <a:cs typeface="Quattrocento Sans"/>
                          <a:sym typeface="Quattrocento Sans"/>
                        </a:rPr>
                        <a:t> B</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B</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F</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D</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9C364FD4-65E9-2AAE-BB89-55EEE9922A71}"/>
              </a:ext>
            </a:extLst>
          </p:cNvPr>
          <p:cNvPicPr>
            <a:picLocks noChangeAspect="1"/>
          </p:cNvPicPr>
          <p:nvPr/>
        </p:nvPicPr>
        <p:blipFill>
          <a:blip r:embed="rId3"/>
          <a:stretch>
            <a:fillRect/>
          </a:stretch>
        </p:blipFill>
        <p:spPr>
          <a:xfrm>
            <a:off x="548528" y="3390793"/>
            <a:ext cx="5620211" cy="2852469"/>
          </a:xfrm>
          <a:prstGeom prst="rect">
            <a:avLst/>
          </a:prstGeom>
        </p:spPr>
      </p:pic>
      <p:sp>
        <p:nvSpPr>
          <p:cNvPr id="13" name="Google Shape;1040;p43">
            <a:extLst>
              <a:ext uri="{FF2B5EF4-FFF2-40B4-BE49-F238E27FC236}">
                <a16:creationId xmlns:a16="http://schemas.microsoft.com/office/drawing/2014/main" id="{C32FE99B-98BF-329C-AA44-951867D73DB4}"/>
              </a:ext>
            </a:extLst>
          </p:cNvPr>
          <p:cNvSpPr txBox="1">
            <a:spLocks/>
          </p:cNvSpPr>
          <p:nvPr/>
        </p:nvSpPr>
        <p:spPr>
          <a:xfrm>
            <a:off x="462003" y="1196456"/>
            <a:ext cx="5868459" cy="2232544"/>
          </a:xfrm>
          <a:prstGeom prst="rect">
            <a:avLst/>
          </a:prstGeom>
          <a:noFill/>
          <a:ln>
            <a:noFill/>
          </a:ln>
        </p:spPr>
        <p:txBody>
          <a:bodyPr spcFirstLastPara="1" wrap="square" lIns="45700" tIns="45700" rIns="45700" bIns="45700"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SzPct val="100000"/>
            </a:pPr>
            <a:r>
              <a:rPr lang="en-GB" sz="2400" dirty="0">
                <a:latin typeface="Quattrocento Sans" panose="020B0502050000020003" pitchFamily="34" charset="0"/>
              </a:rPr>
              <a:t>Exam question: Given this directed graph, run Dijkstra’s Algo to find shortest paths starting from source node A. Give the node visit order, and fill in this table of SN (Shortest Distance) and PN (Previous Node), crossing out old SD and PN as you find a shortcut path with smaller SD</a:t>
            </a:r>
          </a:p>
        </p:txBody>
      </p:sp>
      <p:sp>
        <p:nvSpPr>
          <p:cNvPr id="14" name="Google Shape;1032;p42">
            <a:extLst>
              <a:ext uri="{FF2B5EF4-FFF2-40B4-BE49-F238E27FC236}">
                <a16:creationId xmlns:a16="http://schemas.microsoft.com/office/drawing/2014/main" id="{84C768E1-66E6-5F84-C24B-8014D4D75EF5}"/>
              </a:ext>
            </a:extLst>
          </p:cNvPr>
          <p:cNvSpPr txBox="1"/>
          <p:nvPr/>
        </p:nvSpPr>
        <p:spPr>
          <a:xfrm>
            <a:off x="6618469" y="1930633"/>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B, D, E, F, C</a:t>
            </a:r>
            <a:endParaRPr dirty="0">
              <a:latin typeface="Quattrocento Sans"/>
              <a:ea typeface="Quattrocento Sans"/>
              <a:cs typeface="Quattrocento Sans"/>
              <a:sym typeface="Quattrocento Sans"/>
            </a:endParaRPr>
          </a:p>
        </p:txBody>
      </p:sp>
      <p:sp>
        <p:nvSpPr>
          <p:cNvPr id="2" name="Google Shape;982;p42">
            <a:extLst>
              <a:ext uri="{FF2B5EF4-FFF2-40B4-BE49-F238E27FC236}">
                <a16:creationId xmlns:a16="http://schemas.microsoft.com/office/drawing/2014/main" id="{06702683-B4B2-6C77-9327-6932DE0A89B9}"/>
              </a:ext>
            </a:extLst>
          </p:cNvPr>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II Exam Question and Answer</a:t>
            </a:r>
            <a:endParaRPr dirty="0"/>
          </a:p>
        </p:txBody>
      </p:sp>
    </p:spTree>
    <p:extLst>
      <p:ext uri="{BB962C8B-B14F-4D97-AF65-F5344CB8AC3E}">
        <p14:creationId xmlns:p14="http://schemas.microsoft.com/office/powerpoint/2010/main" val="3426730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BEA7560-F295-CA1B-6853-548133908178}"/>
              </a:ext>
            </a:extLst>
          </p:cNvPr>
          <p:cNvSpPr/>
          <p:nvPr/>
        </p:nvSpPr>
        <p:spPr>
          <a:xfrm>
            <a:off x="2244431" y="191107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EE5D7967-94FB-D3AB-5327-7D739DEE313D}"/>
              </a:ext>
            </a:extLst>
          </p:cNvPr>
          <p:cNvCxnSpPr>
            <a:cxnSpLocks/>
            <a:stCxn id="20" idx="1"/>
            <a:endCxn id="5" idx="5"/>
          </p:cNvCxnSpPr>
          <p:nvPr/>
        </p:nvCxnSpPr>
        <p:spPr>
          <a:xfrm flipH="1" flipV="1">
            <a:off x="2642451" y="2326549"/>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C1351769-073B-E993-8E05-FDC29EA15995}"/>
              </a:ext>
            </a:extLst>
          </p:cNvPr>
          <p:cNvCxnSpPr>
            <a:cxnSpLocks/>
            <a:stCxn id="21" idx="5"/>
            <a:endCxn id="24" idx="0"/>
          </p:cNvCxnSpPr>
          <p:nvPr/>
        </p:nvCxnSpPr>
        <p:spPr>
          <a:xfrm>
            <a:off x="4315087" y="2695861"/>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60120B3-CC1A-E06F-13F0-995F61FB8051}"/>
              </a:ext>
            </a:extLst>
          </p:cNvPr>
          <p:cNvCxnSpPr>
            <a:cxnSpLocks/>
            <a:stCxn id="25" idx="7"/>
            <a:endCxn id="20" idx="3"/>
          </p:cNvCxnSpPr>
          <p:nvPr/>
        </p:nvCxnSpPr>
        <p:spPr>
          <a:xfrm flipV="1">
            <a:off x="3107059" y="3761580"/>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BB589860-B24A-769A-42E7-B3D3E9A126F8}"/>
              </a:ext>
            </a:extLst>
          </p:cNvPr>
          <p:cNvCxnSpPr>
            <a:cxnSpLocks/>
            <a:stCxn id="21" idx="2"/>
            <a:endCxn id="5" idx="6"/>
          </p:cNvCxnSpPr>
          <p:nvPr/>
        </p:nvCxnSpPr>
        <p:spPr>
          <a:xfrm flipH="1" flipV="1">
            <a:off x="2710739" y="2154452"/>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6FFD88D9-B1F8-C503-F7E6-E32C8D253F13}"/>
              </a:ext>
            </a:extLst>
          </p:cNvPr>
          <p:cNvCxnSpPr>
            <a:cxnSpLocks/>
            <a:stCxn id="23" idx="4"/>
            <a:endCxn id="22" idx="0"/>
          </p:cNvCxnSpPr>
          <p:nvPr/>
        </p:nvCxnSpPr>
        <p:spPr>
          <a:xfrm>
            <a:off x="853165" y="3597469"/>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C35CE1E4-D68D-5DEE-3ACC-D7153EB2245F}"/>
              </a:ext>
            </a:extLst>
          </p:cNvPr>
          <p:cNvCxnSpPr>
            <a:cxnSpLocks/>
            <a:stCxn id="5" idx="4"/>
            <a:endCxn id="26" idx="0"/>
          </p:cNvCxnSpPr>
          <p:nvPr/>
        </p:nvCxnSpPr>
        <p:spPr>
          <a:xfrm flipH="1">
            <a:off x="2146549" y="2397833"/>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EB38CB6-D2ED-F5D6-805D-2134D55BC44F}"/>
              </a:ext>
            </a:extLst>
          </p:cNvPr>
          <p:cNvCxnSpPr>
            <a:cxnSpLocks/>
            <a:stCxn id="26" idx="4"/>
            <a:endCxn id="25" idx="1"/>
          </p:cNvCxnSpPr>
          <p:nvPr/>
        </p:nvCxnSpPr>
        <p:spPr>
          <a:xfrm>
            <a:off x="2146549" y="3775548"/>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513D69C-09BF-289F-52CA-EE7E4E3D8B9D}"/>
              </a:ext>
            </a:extLst>
          </p:cNvPr>
          <p:cNvCxnSpPr>
            <a:cxnSpLocks/>
            <a:stCxn id="22" idx="7"/>
            <a:endCxn id="26" idx="3"/>
          </p:cNvCxnSpPr>
          <p:nvPr/>
        </p:nvCxnSpPr>
        <p:spPr>
          <a:xfrm flipV="1">
            <a:off x="1251184" y="3704264"/>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0B55FE4-4D0D-90E9-B9B8-A7282ECB3F4E}"/>
              </a:ext>
            </a:extLst>
          </p:cNvPr>
          <p:cNvCxnSpPr>
            <a:cxnSpLocks/>
            <a:stCxn id="22" idx="6"/>
            <a:endCxn id="24" idx="3"/>
          </p:cNvCxnSpPr>
          <p:nvPr/>
        </p:nvCxnSpPr>
        <p:spPr>
          <a:xfrm>
            <a:off x="1319473" y="4748724"/>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D9174BB5-DFC7-A9A8-3F20-10B3CECB17C3}"/>
              </a:ext>
            </a:extLst>
          </p:cNvPr>
          <p:cNvCxnSpPr>
            <a:cxnSpLocks/>
            <a:stCxn id="25" idx="6"/>
            <a:endCxn id="24" idx="2"/>
          </p:cNvCxnSpPr>
          <p:nvPr/>
        </p:nvCxnSpPr>
        <p:spPr>
          <a:xfrm>
            <a:off x="3175348" y="4404528"/>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7CAEDFC-C88C-8161-81C9-17DBBCAEF77A}"/>
              </a:ext>
            </a:extLst>
          </p:cNvPr>
          <p:cNvCxnSpPr>
            <a:cxnSpLocks/>
            <a:stCxn id="25" idx="2"/>
            <a:endCxn id="22" idx="6"/>
          </p:cNvCxnSpPr>
          <p:nvPr/>
        </p:nvCxnSpPr>
        <p:spPr>
          <a:xfrm flipH="1">
            <a:off x="1319473" y="4404528"/>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ACFE8F3-BEC8-4D08-E9CF-41F1E34F39AF}"/>
              </a:ext>
            </a:extLst>
          </p:cNvPr>
          <p:cNvCxnSpPr>
            <a:cxnSpLocks/>
            <a:stCxn id="23" idx="6"/>
            <a:endCxn id="26" idx="2"/>
          </p:cNvCxnSpPr>
          <p:nvPr/>
        </p:nvCxnSpPr>
        <p:spPr>
          <a:xfrm>
            <a:off x="1086319" y="3354087"/>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8B09821-9CBC-E0BD-4A7E-63C23D9EB8C6}"/>
              </a:ext>
            </a:extLst>
          </p:cNvPr>
          <p:cNvCxnSpPr>
            <a:cxnSpLocks/>
            <a:stCxn id="20" idx="2"/>
            <a:endCxn id="26" idx="6"/>
          </p:cNvCxnSpPr>
          <p:nvPr/>
        </p:nvCxnSpPr>
        <p:spPr>
          <a:xfrm flipH="1" flipV="1">
            <a:off x="2379703" y="3532167"/>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FE1AE17-6242-A0E7-A55F-7F20A0FC391D}"/>
              </a:ext>
            </a:extLst>
          </p:cNvPr>
          <p:cNvCxnSpPr>
            <a:cxnSpLocks/>
            <a:stCxn id="5" idx="3"/>
            <a:endCxn id="23" idx="7"/>
          </p:cNvCxnSpPr>
          <p:nvPr/>
        </p:nvCxnSpPr>
        <p:spPr>
          <a:xfrm flipH="1">
            <a:off x="1018030" y="2326549"/>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C67877B5-14DC-6A7F-3557-D13E22F7B1ED}"/>
              </a:ext>
            </a:extLst>
          </p:cNvPr>
          <p:cNvSpPr/>
          <p:nvPr/>
        </p:nvSpPr>
        <p:spPr>
          <a:xfrm>
            <a:off x="3508221" y="334610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E7D5360D-7B65-F684-50CA-AA3BBEE1F897}"/>
              </a:ext>
            </a:extLst>
          </p:cNvPr>
          <p:cNvSpPr/>
          <p:nvPr/>
        </p:nvSpPr>
        <p:spPr>
          <a:xfrm>
            <a:off x="3917068" y="228038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F903A38-D0E2-79E0-7E72-6A6CC09028D0}"/>
              </a:ext>
            </a:extLst>
          </p:cNvPr>
          <p:cNvSpPr/>
          <p:nvPr/>
        </p:nvSpPr>
        <p:spPr>
          <a:xfrm>
            <a:off x="853165" y="450534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F2B87DE6-2A1F-7FE1-3845-766FCC33C267}"/>
              </a:ext>
            </a:extLst>
          </p:cNvPr>
          <p:cNvSpPr/>
          <p:nvPr/>
        </p:nvSpPr>
        <p:spPr>
          <a:xfrm>
            <a:off x="620011" y="311070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8276A33E-C284-6C24-7612-C3990D341B39}"/>
              </a:ext>
            </a:extLst>
          </p:cNvPr>
          <p:cNvSpPr/>
          <p:nvPr/>
        </p:nvSpPr>
        <p:spPr>
          <a:xfrm>
            <a:off x="5196761" y="472177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53D32BE2-C9D6-C1E2-22E7-71BB1361D881}"/>
              </a:ext>
            </a:extLst>
          </p:cNvPr>
          <p:cNvSpPr/>
          <p:nvPr/>
        </p:nvSpPr>
        <p:spPr>
          <a:xfrm>
            <a:off x="2709040" y="416114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ED451F4A-B091-880D-EB85-F11C366F1C7A}"/>
              </a:ext>
            </a:extLst>
          </p:cNvPr>
          <p:cNvSpPr/>
          <p:nvPr/>
        </p:nvSpPr>
        <p:spPr>
          <a:xfrm>
            <a:off x="1913395" y="328878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62C9EBF3-DB33-E9DE-D5FA-D9E854A2C26B}"/>
              </a:ext>
            </a:extLst>
          </p:cNvPr>
          <p:cNvCxnSpPr>
            <a:cxnSpLocks/>
            <a:stCxn id="21" idx="4"/>
            <a:endCxn id="20" idx="0"/>
          </p:cNvCxnSpPr>
          <p:nvPr/>
        </p:nvCxnSpPr>
        <p:spPr>
          <a:xfrm flipH="1">
            <a:off x="3741375" y="2767145"/>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7949671-A7F5-F713-086D-05E160A9EB7D}"/>
              </a:ext>
            </a:extLst>
          </p:cNvPr>
          <p:cNvCxnSpPr>
            <a:cxnSpLocks/>
            <a:stCxn id="20" idx="5"/>
            <a:endCxn id="24" idx="1"/>
          </p:cNvCxnSpPr>
          <p:nvPr/>
        </p:nvCxnSpPr>
        <p:spPr>
          <a:xfrm>
            <a:off x="3906240" y="3761580"/>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7911B73B-D47D-0D71-0181-58E9385E42DF}"/>
              </a:ext>
            </a:extLst>
          </p:cNvPr>
          <p:cNvSpPr txBox="1"/>
          <p:nvPr/>
        </p:nvSpPr>
        <p:spPr>
          <a:xfrm>
            <a:off x="3237416" y="394606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8B7F9CE6-7873-7F99-B4CE-86431CFF3179}"/>
              </a:ext>
            </a:extLst>
          </p:cNvPr>
          <p:cNvSpPr txBox="1"/>
          <p:nvPr/>
        </p:nvSpPr>
        <p:spPr>
          <a:xfrm>
            <a:off x="3806197" y="2976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10F446-4C72-96E3-D309-614E97666B7E}"/>
              </a:ext>
            </a:extLst>
          </p:cNvPr>
          <p:cNvSpPr txBox="1"/>
          <p:nvPr/>
        </p:nvSpPr>
        <p:spPr>
          <a:xfrm>
            <a:off x="2310026" y="3916112"/>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171EFC23-8B07-25B3-7C97-05B39627A18B}"/>
              </a:ext>
            </a:extLst>
          </p:cNvPr>
          <p:cNvSpPr txBox="1"/>
          <p:nvPr/>
        </p:nvSpPr>
        <p:spPr>
          <a:xfrm>
            <a:off x="2201805" y="277935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D9D7AC15-E1F7-9E1B-58CE-DE0F61FA396F}"/>
              </a:ext>
            </a:extLst>
          </p:cNvPr>
          <p:cNvSpPr txBox="1"/>
          <p:nvPr/>
        </p:nvSpPr>
        <p:spPr>
          <a:xfrm>
            <a:off x="2978785" y="27586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5EB64EBB-E734-AF5A-FA40-06CC787F0BF4}"/>
              </a:ext>
            </a:extLst>
          </p:cNvPr>
          <p:cNvSpPr txBox="1"/>
          <p:nvPr/>
        </p:nvSpPr>
        <p:spPr>
          <a:xfrm>
            <a:off x="1361199" y="339012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1E69A3AF-14A6-14DA-1F48-921B3F350D83}"/>
              </a:ext>
            </a:extLst>
          </p:cNvPr>
          <p:cNvSpPr txBox="1"/>
          <p:nvPr/>
        </p:nvSpPr>
        <p:spPr>
          <a:xfrm>
            <a:off x="3268224" y="224190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DF1DA2C5-CC74-F4A4-F989-79896BCDE417}"/>
              </a:ext>
            </a:extLst>
          </p:cNvPr>
          <p:cNvSpPr txBox="1"/>
          <p:nvPr/>
        </p:nvSpPr>
        <p:spPr>
          <a:xfrm>
            <a:off x="1560650" y="266854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342D5B8-4B19-F43E-1398-49176A09A14B}"/>
              </a:ext>
            </a:extLst>
          </p:cNvPr>
          <p:cNvSpPr txBox="1"/>
          <p:nvPr/>
        </p:nvSpPr>
        <p:spPr>
          <a:xfrm>
            <a:off x="2845745" y="34591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BEE843BC-B8EE-6A6F-73F6-3810B88ED858}"/>
              </a:ext>
            </a:extLst>
          </p:cNvPr>
          <p:cNvSpPr txBox="1"/>
          <p:nvPr/>
        </p:nvSpPr>
        <p:spPr>
          <a:xfrm>
            <a:off x="871456" y="393495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0AA943F5-4311-E597-0B0A-0B491CC8C992}"/>
              </a:ext>
            </a:extLst>
          </p:cNvPr>
          <p:cNvSpPr txBox="1"/>
          <p:nvPr/>
        </p:nvSpPr>
        <p:spPr>
          <a:xfrm>
            <a:off x="1561283" y="398044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BF1011CA-2B0D-8EFE-9E01-F7215A85F334}"/>
              </a:ext>
            </a:extLst>
          </p:cNvPr>
          <p:cNvSpPr txBox="1"/>
          <p:nvPr/>
        </p:nvSpPr>
        <p:spPr>
          <a:xfrm>
            <a:off x="2001939" y="44553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BBB4115-F17F-9459-C9BC-7452456159C6}"/>
              </a:ext>
            </a:extLst>
          </p:cNvPr>
          <p:cNvSpPr txBox="1"/>
          <p:nvPr/>
        </p:nvSpPr>
        <p:spPr>
          <a:xfrm>
            <a:off x="4313489" y="406681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37DC928C-4AAB-F49D-E35D-1662D2CCB89D}"/>
              </a:ext>
            </a:extLst>
          </p:cNvPr>
          <p:cNvSpPr txBox="1"/>
          <p:nvPr/>
        </p:nvSpPr>
        <p:spPr>
          <a:xfrm>
            <a:off x="4655260" y="344437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C6238205-B40B-BBCE-1E47-65989EA7DFA5}"/>
              </a:ext>
            </a:extLst>
          </p:cNvPr>
          <p:cNvSpPr txBox="1"/>
          <p:nvPr/>
        </p:nvSpPr>
        <p:spPr>
          <a:xfrm>
            <a:off x="3716777" y="452616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7418D85D-77D8-370A-D3FB-738A184473C8}"/>
              </a:ext>
            </a:extLst>
          </p:cNvPr>
          <p:cNvSpPr txBox="1"/>
          <p:nvPr/>
        </p:nvSpPr>
        <p:spPr>
          <a:xfrm>
            <a:off x="2983346" y="483558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8AC67641-0CA2-9FD8-FBB4-BC60E15B6071}"/>
              </a:ext>
            </a:extLst>
          </p:cNvPr>
          <p:cNvSpPr/>
          <p:nvPr/>
        </p:nvSpPr>
        <p:spPr>
          <a:xfrm>
            <a:off x="300946" y="5028251"/>
            <a:ext cx="2100255" cy="830997"/>
          </a:xfrm>
          <a:prstGeom prst="rect">
            <a:avLst/>
          </a:prstGeom>
        </p:spPr>
        <p:txBody>
          <a:bodyPr wrap="none">
            <a:spAutoFit/>
          </a:bodyPr>
          <a:lstStyle/>
          <a:p>
            <a:r>
              <a:rPr lang="en-US" sz="1200" dirty="0">
                <a:solidFill>
                  <a:srgbClr val="8C3023"/>
                </a:solidFill>
                <a:latin typeface="LucidaGrande" panose="020B0600040502020204" pitchFamily="34" charset="0"/>
              </a:rPr>
              <a:t>choose source node 0</a:t>
            </a:r>
          </a:p>
          <a:p>
            <a:r>
              <a:rPr lang="en-US" sz="1200" dirty="0">
                <a:solidFill>
                  <a:srgbClr val="8C3023"/>
                </a:solidFill>
                <a:latin typeface="LucidaGrande" panose="020B0600040502020204" pitchFamily="34" charset="0"/>
              </a:rPr>
              <a:t>relax all edges adjacent from 0</a:t>
            </a:r>
          </a:p>
          <a:p>
            <a:r>
              <a:rPr lang="en-US" sz="1200" dirty="0">
                <a:solidFill>
                  <a:srgbClr val="8C3023"/>
                </a:solidFill>
                <a:latin typeface="LucidaGrande" panose="020B0600040502020204" pitchFamily="34" charset="0"/>
              </a:rPr>
              <a:t>choose node 1  </a:t>
            </a:r>
          </a:p>
          <a:p>
            <a:r>
              <a:rPr lang="en-US" sz="1200" dirty="0">
                <a:solidFill>
                  <a:srgbClr val="8C3023"/>
                </a:solidFill>
                <a:latin typeface="LucidaGrande" panose="020B0600040502020204" pitchFamily="34" charset="0"/>
              </a:rPr>
              <a:t>relax all edges adjacent from 1</a:t>
            </a:r>
          </a:p>
        </p:txBody>
      </p:sp>
      <p:sp>
        <p:nvSpPr>
          <p:cNvPr id="46" name="Rectangle 45">
            <a:extLst>
              <a:ext uri="{FF2B5EF4-FFF2-40B4-BE49-F238E27FC236}">
                <a16:creationId xmlns:a16="http://schemas.microsoft.com/office/drawing/2014/main" id="{F6FE52C2-9CA6-EC89-025C-D2359921315E}"/>
              </a:ext>
            </a:extLst>
          </p:cNvPr>
          <p:cNvSpPr/>
          <p:nvPr/>
        </p:nvSpPr>
        <p:spPr>
          <a:xfrm>
            <a:off x="6298671" y="2002688"/>
            <a:ext cx="958917"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SD </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7" name="Rectangle 46">
            <a:extLst>
              <a:ext uri="{FF2B5EF4-FFF2-40B4-BE49-F238E27FC236}">
                <a16:creationId xmlns:a16="http://schemas.microsoft.com/office/drawing/2014/main" id="{A70DD4AA-7D0D-8E83-8193-E420B798BD5A}"/>
              </a:ext>
            </a:extLst>
          </p:cNvPr>
          <p:cNvSpPr/>
          <p:nvPr/>
        </p:nvSpPr>
        <p:spPr>
          <a:xfrm>
            <a:off x="6298671" y="240312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8" name="Straight Connector 47">
            <a:extLst>
              <a:ext uri="{FF2B5EF4-FFF2-40B4-BE49-F238E27FC236}">
                <a16:creationId xmlns:a16="http://schemas.microsoft.com/office/drawing/2014/main" id="{8FEF66A0-4EF5-B83B-99A3-03C9DE50D31B}"/>
              </a:ext>
            </a:extLst>
          </p:cNvPr>
          <p:cNvCxnSpPr/>
          <p:nvPr/>
        </p:nvCxnSpPr>
        <p:spPr>
          <a:xfrm>
            <a:off x="6252607" y="2348567"/>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53BE8F01-7DB0-EFC7-7C0C-E2F76F844CA9}"/>
                  </a:ext>
                </a:extLst>
              </p:cNvPr>
              <p:cNvSpPr/>
              <p:nvPr/>
            </p:nvSpPr>
            <p:spPr>
              <a:xfrm>
                <a:off x="6803769" y="2373701"/>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49" name="Rectangle 48">
                <a:extLst>
                  <a:ext uri="{FF2B5EF4-FFF2-40B4-BE49-F238E27FC236}">
                    <a16:creationId xmlns:a16="http://schemas.microsoft.com/office/drawing/2014/main" id="{53BE8F01-7DB0-EFC7-7C0C-E2F76F844CA9}"/>
                  </a:ext>
                </a:extLst>
              </p:cNvPr>
              <p:cNvSpPr>
                <a:spLocks noRot="1" noChangeAspect="1" noMove="1" noResize="1" noEditPoints="1" noAdjustHandles="1" noChangeArrowheads="1" noChangeShapeType="1" noTextEdit="1"/>
              </p:cNvSpPr>
              <p:nvPr/>
            </p:nvSpPr>
            <p:spPr>
              <a:xfrm>
                <a:off x="6803769" y="2373701"/>
                <a:ext cx="304221" cy="1774845"/>
              </a:xfrm>
              <a:prstGeom prst="rect">
                <a:avLst/>
              </a:prstGeom>
              <a:blipFill>
                <a:blip r:embed="rId3"/>
                <a:stretch>
                  <a:fillRect/>
                </a:stretch>
              </a:blipFill>
              <a:effectLst/>
            </p:spPr>
            <p:txBody>
              <a:bodyPr/>
              <a:lstStyle/>
              <a:p>
                <a:r>
                  <a:rPr lang="en-SE">
                    <a:noFill/>
                  </a:rPr>
                  <a:t> </a:t>
                </a:r>
              </a:p>
            </p:txBody>
          </p:sp>
        </mc:Fallback>
      </mc:AlternateContent>
      <p:sp>
        <p:nvSpPr>
          <p:cNvPr id="50" name="Rectangle 49">
            <a:extLst>
              <a:ext uri="{FF2B5EF4-FFF2-40B4-BE49-F238E27FC236}">
                <a16:creationId xmlns:a16="http://schemas.microsoft.com/office/drawing/2014/main" id="{FF757A8E-0C4E-0377-02EF-4BC743CEBB8D}"/>
              </a:ext>
            </a:extLst>
          </p:cNvPr>
          <p:cNvSpPr/>
          <p:nvPr/>
        </p:nvSpPr>
        <p:spPr>
          <a:xfrm>
            <a:off x="6339661" y="4263934"/>
            <a:ext cx="907621"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PN</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1" name="Rectangle 50">
            <a:extLst>
              <a:ext uri="{FF2B5EF4-FFF2-40B4-BE49-F238E27FC236}">
                <a16:creationId xmlns:a16="http://schemas.microsoft.com/office/drawing/2014/main" id="{884F833C-657A-FFA8-D75F-D47F359D9F6C}"/>
              </a:ext>
            </a:extLst>
          </p:cNvPr>
          <p:cNvSpPr/>
          <p:nvPr/>
        </p:nvSpPr>
        <p:spPr>
          <a:xfrm>
            <a:off x="6339661" y="4655979"/>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2" name="Straight Connector 51">
            <a:extLst>
              <a:ext uri="{FF2B5EF4-FFF2-40B4-BE49-F238E27FC236}">
                <a16:creationId xmlns:a16="http://schemas.microsoft.com/office/drawing/2014/main" id="{C0BDA301-328D-CBBA-357E-BC218322A9C6}"/>
              </a:ext>
            </a:extLst>
          </p:cNvPr>
          <p:cNvCxnSpPr/>
          <p:nvPr/>
        </p:nvCxnSpPr>
        <p:spPr>
          <a:xfrm>
            <a:off x="6293597" y="4601424"/>
            <a:ext cx="1174452" cy="0"/>
          </a:xfrm>
          <a:prstGeom prst="line">
            <a:avLst/>
          </a:prstGeom>
        </p:spPr>
        <p:style>
          <a:lnRef idx="1">
            <a:schemeClr val="dk1"/>
          </a:lnRef>
          <a:fillRef idx="0">
            <a:schemeClr val="dk1"/>
          </a:fillRef>
          <a:effectRef idx="0">
            <a:schemeClr val="dk1"/>
          </a:effectRef>
          <a:fontRef idx="minor">
            <a:schemeClr val="tx1"/>
          </a:fontRef>
        </p:style>
      </p:cxnSp>
      <p:sp>
        <p:nvSpPr>
          <p:cNvPr id="53" name="Rectangle 52">
            <a:extLst>
              <a:ext uri="{FF2B5EF4-FFF2-40B4-BE49-F238E27FC236}">
                <a16:creationId xmlns:a16="http://schemas.microsoft.com/office/drawing/2014/main" id="{762EA5FE-7B46-4A0B-F5BA-16CFBB02D689}"/>
              </a:ext>
            </a:extLst>
          </p:cNvPr>
          <p:cNvSpPr/>
          <p:nvPr/>
        </p:nvSpPr>
        <p:spPr>
          <a:xfrm>
            <a:off x="6844759" y="463494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4" name="Straight Connector 53">
            <a:extLst>
              <a:ext uri="{FF2B5EF4-FFF2-40B4-BE49-F238E27FC236}">
                <a16:creationId xmlns:a16="http://schemas.microsoft.com/office/drawing/2014/main" id="{3DDD44B3-019D-7DD3-0A45-99E5D71AAF5A}"/>
              </a:ext>
            </a:extLst>
          </p:cNvPr>
          <p:cNvCxnSpPr/>
          <p:nvPr/>
        </p:nvCxnSpPr>
        <p:spPr>
          <a:xfrm>
            <a:off x="6880823" y="274496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A39C01B2-D755-6D85-C193-99A92C68F3DD}"/>
              </a:ext>
            </a:extLst>
          </p:cNvPr>
          <p:cNvCxnSpPr/>
          <p:nvPr/>
        </p:nvCxnSpPr>
        <p:spPr>
          <a:xfrm>
            <a:off x="6883146" y="39555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9CE734AF-5FFB-2B2A-3E89-9B86EBD4C73F}"/>
              </a:ext>
            </a:extLst>
          </p:cNvPr>
          <p:cNvCxnSpPr/>
          <p:nvPr/>
        </p:nvCxnSpPr>
        <p:spPr>
          <a:xfrm>
            <a:off x="6883146" y="33418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7" name="Rectangle 56">
            <a:extLst>
              <a:ext uri="{FF2B5EF4-FFF2-40B4-BE49-F238E27FC236}">
                <a16:creationId xmlns:a16="http://schemas.microsoft.com/office/drawing/2014/main" id="{05B6EFF9-F493-7F39-1813-529C01F4570D}"/>
              </a:ext>
            </a:extLst>
          </p:cNvPr>
          <p:cNvSpPr/>
          <p:nvPr/>
        </p:nvSpPr>
        <p:spPr>
          <a:xfrm>
            <a:off x="7260933" y="2373701"/>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8" name="Rectangle 57">
            <a:extLst>
              <a:ext uri="{FF2B5EF4-FFF2-40B4-BE49-F238E27FC236}">
                <a16:creationId xmlns:a16="http://schemas.microsoft.com/office/drawing/2014/main" id="{8C4DC2C7-F2FE-1944-4471-75F76DEFC11A}"/>
              </a:ext>
            </a:extLst>
          </p:cNvPr>
          <p:cNvSpPr/>
          <p:nvPr/>
        </p:nvSpPr>
        <p:spPr>
          <a:xfrm>
            <a:off x="7260933" y="4655978"/>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59" name="Straight Connector 58">
            <a:extLst>
              <a:ext uri="{FF2B5EF4-FFF2-40B4-BE49-F238E27FC236}">
                <a16:creationId xmlns:a16="http://schemas.microsoft.com/office/drawing/2014/main" id="{62025680-3071-F0A8-659B-6B614944FAF6}"/>
              </a:ext>
            </a:extLst>
          </p:cNvPr>
          <p:cNvCxnSpPr/>
          <p:nvPr/>
        </p:nvCxnSpPr>
        <p:spPr>
          <a:xfrm>
            <a:off x="6897294" y="49835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6A75D6AD-B794-0A74-1049-C01657EC470A}"/>
              </a:ext>
            </a:extLst>
          </p:cNvPr>
          <p:cNvCxnSpPr/>
          <p:nvPr/>
        </p:nvCxnSpPr>
        <p:spPr>
          <a:xfrm>
            <a:off x="6899617" y="62361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0EDE7185-0FFD-CF4D-19FC-EF45542321E5}"/>
              </a:ext>
            </a:extLst>
          </p:cNvPr>
          <p:cNvCxnSpPr/>
          <p:nvPr/>
        </p:nvCxnSpPr>
        <p:spPr>
          <a:xfrm>
            <a:off x="6899617" y="56140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EA0D96A7-4CE4-9DB8-858C-63196F4E9F8F}"/>
              </a:ext>
            </a:extLst>
          </p:cNvPr>
          <p:cNvCxnSpPr/>
          <p:nvPr/>
        </p:nvCxnSpPr>
        <p:spPr>
          <a:xfrm>
            <a:off x="6880823" y="313944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B882FC10-38E5-A6B1-7CEF-0A1E7AA50971}"/>
              </a:ext>
            </a:extLst>
          </p:cNvPr>
          <p:cNvCxnSpPr/>
          <p:nvPr/>
        </p:nvCxnSpPr>
        <p:spPr>
          <a:xfrm>
            <a:off x="6880823" y="29337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EEAA58AC-CC75-A411-8202-4ABCB1C02C7C}"/>
              </a:ext>
            </a:extLst>
          </p:cNvPr>
          <p:cNvCxnSpPr/>
          <p:nvPr/>
        </p:nvCxnSpPr>
        <p:spPr>
          <a:xfrm>
            <a:off x="6897294" y="519647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E2F31763-D5BD-DC44-ABBA-DFA7AC1F27B4}"/>
              </a:ext>
            </a:extLst>
          </p:cNvPr>
          <p:cNvCxnSpPr/>
          <p:nvPr/>
        </p:nvCxnSpPr>
        <p:spPr>
          <a:xfrm>
            <a:off x="6897294" y="540522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6" name="Rectangle 65">
            <a:extLst>
              <a:ext uri="{FF2B5EF4-FFF2-40B4-BE49-F238E27FC236}">
                <a16:creationId xmlns:a16="http://schemas.microsoft.com/office/drawing/2014/main" id="{3DA2CBC3-F9E4-99BA-F46F-C931D832F66D}"/>
              </a:ext>
            </a:extLst>
          </p:cNvPr>
          <p:cNvSpPr/>
          <p:nvPr/>
        </p:nvSpPr>
        <p:spPr>
          <a:xfrm>
            <a:off x="3081410" y="5042771"/>
            <a:ext cx="2100255" cy="830997"/>
          </a:xfrm>
          <a:prstGeom prst="rect">
            <a:avLst/>
          </a:prstGeom>
        </p:spPr>
        <p:txBody>
          <a:bodyPr wrap="none">
            <a:spAutoFit/>
          </a:bodyPr>
          <a:lstStyle/>
          <a:p>
            <a:r>
              <a:rPr lang="en-US" sz="1200" dirty="0">
                <a:solidFill>
                  <a:srgbClr val="8C3023"/>
                </a:solidFill>
                <a:latin typeface="LucidaGrande" panose="020B0600040502020204" pitchFamily="34" charset="0"/>
              </a:rPr>
              <a:t>choose node 7</a:t>
            </a:r>
          </a:p>
          <a:p>
            <a:r>
              <a:rPr lang="en-US" sz="1200" dirty="0">
                <a:solidFill>
                  <a:srgbClr val="8C3023"/>
                </a:solidFill>
                <a:latin typeface="LucidaGrande" panose="020B0600040502020204" pitchFamily="34" charset="0"/>
              </a:rPr>
              <a:t>relax all edges adjacent from 7</a:t>
            </a:r>
          </a:p>
          <a:p>
            <a:r>
              <a:rPr lang="en-US" sz="1200" dirty="0">
                <a:solidFill>
                  <a:srgbClr val="8C3023"/>
                </a:solidFill>
                <a:latin typeface="LucidaGrande" panose="020B0600040502020204" pitchFamily="34" charset="0"/>
              </a:rPr>
              <a:t>choose node 4</a:t>
            </a:r>
          </a:p>
          <a:p>
            <a:r>
              <a:rPr lang="en-US" sz="1200" dirty="0">
                <a:solidFill>
                  <a:srgbClr val="8C3023"/>
                </a:solidFill>
                <a:latin typeface="LucidaGrande" panose="020B0600040502020204" pitchFamily="34" charset="0"/>
              </a:rPr>
              <a:t>relax all edges adjacent from 4</a:t>
            </a:r>
          </a:p>
        </p:txBody>
      </p:sp>
      <p:sp>
        <p:nvSpPr>
          <p:cNvPr id="67" name="Rectangle 66">
            <a:extLst>
              <a:ext uri="{FF2B5EF4-FFF2-40B4-BE49-F238E27FC236}">
                <a16:creationId xmlns:a16="http://schemas.microsoft.com/office/drawing/2014/main" id="{B550B7CA-1AB4-BD00-994D-86943B209E29}"/>
              </a:ext>
            </a:extLst>
          </p:cNvPr>
          <p:cNvSpPr/>
          <p:nvPr/>
        </p:nvSpPr>
        <p:spPr>
          <a:xfrm>
            <a:off x="7632449" y="2373700"/>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CD083BD5-FCEB-FC16-1393-FDAD61EDAAE9}"/>
              </a:ext>
            </a:extLst>
          </p:cNvPr>
          <p:cNvCxnSpPr/>
          <p:nvPr/>
        </p:nvCxnSpPr>
        <p:spPr>
          <a:xfrm>
            <a:off x="6883146" y="35542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586DA4C-72D4-BAF7-150C-B6FFA9F26BA6}"/>
              </a:ext>
            </a:extLst>
          </p:cNvPr>
          <p:cNvCxnSpPr/>
          <p:nvPr/>
        </p:nvCxnSpPr>
        <p:spPr>
          <a:xfrm>
            <a:off x="7347820" y="29337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CEC7F30F-2362-21C6-9530-9A7673A3F9BE}"/>
              </a:ext>
            </a:extLst>
          </p:cNvPr>
          <p:cNvCxnSpPr/>
          <p:nvPr/>
        </p:nvCxnSpPr>
        <p:spPr>
          <a:xfrm>
            <a:off x="6904142" y="58142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E5FC72A1-1E01-CCFE-2955-2773DA8C3031}"/>
              </a:ext>
            </a:extLst>
          </p:cNvPr>
          <p:cNvCxnSpPr/>
          <p:nvPr/>
        </p:nvCxnSpPr>
        <p:spPr>
          <a:xfrm>
            <a:off x="7309571" y="51923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2951FA0-89A3-A903-03B0-5FD796C75128}"/>
              </a:ext>
            </a:extLst>
          </p:cNvPr>
          <p:cNvSpPr/>
          <p:nvPr/>
        </p:nvSpPr>
        <p:spPr>
          <a:xfrm>
            <a:off x="7565154" y="4653464"/>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Arrow Connector 72">
            <a:extLst>
              <a:ext uri="{FF2B5EF4-FFF2-40B4-BE49-F238E27FC236}">
                <a16:creationId xmlns:a16="http://schemas.microsoft.com/office/drawing/2014/main" id="{89360C65-39F3-05BE-6914-6572136558F1}"/>
              </a:ext>
            </a:extLst>
          </p:cNvPr>
          <p:cNvCxnSpPr>
            <a:cxnSpLocks/>
          </p:cNvCxnSpPr>
          <p:nvPr/>
        </p:nvCxnSpPr>
        <p:spPr>
          <a:xfrm>
            <a:off x="5716791" y="2512066"/>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5F33A39A-A379-8CF0-2211-D776FC9104F5}"/>
              </a:ext>
            </a:extLst>
          </p:cNvPr>
          <p:cNvCxnSpPr>
            <a:cxnSpLocks/>
          </p:cNvCxnSpPr>
          <p:nvPr/>
        </p:nvCxnSpPr>
        <p:spPr>
          <a:xfrm>
            <a:off x="5716791" y="2721164"/>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E9002E9D-F60F-4E43-7B46-78FEE652E8F8}"/>
              </a:ext>
            </a:extLst>
          </p:cNvPr>
          <p:cNvCxnSpPr>
            <a:cxnSpLocks/>
          </p:cNvCxnSpPr>
          <p:nvPr/>
        </p:nvCxnSpPr>
        <p:spPr>
          <a:xfrm>
            <a:off x="5716791" y="293026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20BC2CAD-178F-DF87-005D-F6B06F063B7F}"/>
              </a:ext>
            </a:extLst>
          </p:cNvPr>
          <p:cNvCxnSpPr>
            <a:cxnSpLocks/>
          </p:cNvCxnSpPr>
          <p:nvPr/>
        </p:nvCxnSpPr>
        <p:spPr>
          <a:xfrm>
            <a:off x="5716791" y="3139360"/>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24F6B9D8-7324-45CE-198D-CE053B64D5B1}"/>
              </a:ext>
            </a:extLst>
          </p:cNvPr>
          <p:cNvCxnSpPr>
            <a:cxnSpLocks/>
          </p:cNvCxnSpPr>
          <p:nvPr/>
        </p:nvCxnSpPr>
        <p:spPr>
          <a:xfrm>
            <a:off x="5716791" y="3348458"/>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7EFB029C-DEB6-53B5-5E23-0C8DD887FAEC}"/>
              </a:ext>
            </a:extLst>
          </p:cNvPr>
          <p:cNvCxnSpPr>
            <a:cxnSpLocks/>
          </p:cNvCxnSpPr>
          <p:nvPr/>
        </p:nvCxnSpPr>
        <p:spPr>
          <a:xfrm>
            <a:off x="5716791" y="3557556"/>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52B94E9B-6BEF-6895-DFB7-A240B0DC4231}"/>
              </a:ext>
            </a:extLst>
          </p:cNvPr>
          <p:cNvCxnSpPr>
            <a:cxnSpLocks/>
          </p:cNvCxnSpPr>
          <p:nvPr/>
        </p:nvCxnSpPr>
        <p:spPr>
          <a:xfrm>
            <a:off x="5716791" y="3766654"/>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96E784A1-6800-65D3-ECE6-3ABA2979FE52}"/>
              </a:ext>
            </a:extLst>
          </p:cNvPr>
          <p:cNvCxnSpPr>
            <a:cxnSpLocks/>
          </p:cNvCxnSpPr>
          <p:nvPr/>
        </p:nvCxnSpPr>
        <p:spPr>
          <a:xfrm>
            <a:off x="5716791" y="39757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23741E2D-9594-FAF8-72C1-8CAEC737CB1A}"/>
              </a:ext>
            </a:extLst>
          </p:cNvPr>
          <p:cNvCxnSpPr/>
          <p:nvPr/>
        </p:nvCxnSpPr>
        <p:spPr>
          <a:xfrm>
            <a:off x="6880823" y="376665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EB65E812-2A93-3A81-7CB0-A565FAC4CBA8}"/>
              </a:ext>
            </a:extLst>
          </p:cNvPr>
          <p:cNvCxnSpPr/>
          <p:nvPr/>
        </p:nvCxnSpPr>
        <p:spPr>
          <a:xfrm>
            <a:off x="7349347" y="35542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AA7EF3A7-C765-AB68-5679-CEB0C8E8DEB9}"/>
              </a:ext>
            </a:extLst>
          </p:cNvPr>
          <p:cNvCxnSpPr/>
          <p:nvPr/>
        </p:nvCxnSpPr>
        <p:spPr>
          <a:xfrm>
            <a:off x="6912806" y="60265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BC92A89-74D4-DD9A-C356-4B0EF310409C}"/>
              </a:ext>
            </a:extLst>
          </p:cNvPr>
          <p:cNvCxnSpPr/>
          <p:nvPr/>
        </p:nvCxnSpPr>
        <p:spPr>
          <a:xfrm>
            <a:off x="7305829" y="58142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F02E6879-0568-D282-2F6C-A947A5ABA78E}"/>
              </a:ext>
            </a:extLst>
          </p:cNvPr>
          <p:cNvCxnSpPr>
            <a:cxnSpLocks/>
          </p:cNvCxnSpPr>
          <p:nvPr/>
        </p:nvCxnSpPr>
        <p:spPr>
          <a:xfrm>
            <a:off x="6871199" y="251148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8709D8D4-35FD-C531-28DE-30FFD7D48093}"/>
              </a:ext>
            </a:extLst>
          </p:cNvPr>
          <p:cNvSpPr/>
          <p:nvPr/>
        </p:nvSpPr>
        <p:spPr>
          <a:xfrm>
            <a:off x="6547603" y="401013"/>
            <a:ext cx="2100255" cy="1754326"/>
          </a:xfrm>
          <a:prstGeom prst="rect">
            <a:avLst/>
          </a:prstGeom>
        </p:spPr>
        <p:txBody>
          <a:bodyPr wrap="none">
            <a:spAutoFit/>
          </a:bodyPr>
          <a:lstStyle/>
          <a:p>
            <a:r>
              <a:rPr lang="en-US" sz="1200" dirty="0">
                <a:solidFill>
                  <a:srgbClr val="8C3023"/>
                </a:solidFill>
                <a:latin typeface="LucidaGrande" panose="020B0600040502020204" pitchFamily="34" charset="0"/>
              </a:rPr>
              <a:t>choose node 5</a:t>
            </a:r>
          </a:p>
          <a:p>
            <a:r>
              <a:rPr lang="en-US" sz="1200" dirty="0">
                <a:solidFill>
                  <a:srgbClr val="8C3023"/>
                </a:solidFill>
                <a:latin typeface="LucidaGrande" panose="020B0600040502020204" pitchFamily="34" charset="0"/>
              </a:rPr>
              <a:t>relax all edges adjacent from 5</a:t>
            </a:r>
          </a:p>
          <a:p>
            <a:r>
              <a:rPr lang="en-US" sz="1200" dirty="0">
                <a:solidFill>
                  <a:srgbClr val="8C3023"/>
                </a:solidFill>
                <a:latin typeface="LucidaGrande" panose="020B0600040502020204" pitchFamily="34" charset="0"/>
              </a:rPr>
              <a:t>choose node 2</a:t>
            </a:r>
          </a:p>
          <a:p>
            <a:r>
              <a:rPr lang="en-US" sz="1200" dirty="0">
                <a:solidFill>
                  <a:srgbClr val="8C3023"/>
                </a:solidFill>
                <a:latin typeface="LucidaGrande" panose="020B0600040502020204" pitchFamily="34" charset="0"/>
              </a:rPr>
              <a:t>relax all edges adjacent from 2</a:t>
            </a:r>
          </a:p>
          <a:p>
            <a:r>
              <a:rPr lang="en-US" sz="1200" dirty="0">
                <a:solidFill>
                  <a:srgbClr val="8C3023"/>
                </a:solidFill>
                <a:latin typeface="LucidaGrande" panose="020B0600040502020204" pitchFamily="34" charset="0"/>
              </a:rPr>
              <a:t>choose node 3</a:t>
            </a:r>
          </a:p>
          <a:p>
            <a:r>
              <a:rPr lang="en-US" sz="1200" dirty="0">
                <a:solidFill>
                  <a:srgbClr val="8C3023"/>
                </a:solidFill>
                <a:latin typeface="LucidaGrande" panose="020B0600040502020204" pitchFamily="34" charset="0"/>
              </a:rPr>
              <a:t>relax all edges adjacent from 3</a:t>
            </a:r>
          </a:p>
          <a:p>
            <a:r>
              <a:rPr lang="en-US" sz="1200" dirty="0">
                <a:solidFill>
                  <a:srgbClr val="8C3023"/>
                </a:solidFill>
                <a:latin typeface="LucidaGrande" panose="020B0600040502020204" pitchFamily="34" charset="0"/>
              </a:rPr>
              <a:t>choose node 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87" name="Straight Connector 86">
            <a:extLst>
              <a:ext uri="{FF2B5EF4-FFF2-40B4-BE49-F238E27FC236}">
                <a16:creationId xmlns:a16="http://schemas.microsoft.com/office/drawing/2014/main" id="{CB6B2626-4CD6-74EA-B4D5-FF94E70A27DC}"/>
              </a:ext>
            </a:extLst>
          </p:cNvPr>
          <p:cNvCxnSpPr/>
          <p:nvPr/>
        </p:nvCxnSpPr>
        <p:spPr>
          <a:xfrm>
            <a:off x="7333804" y="376233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02732431-88EC-BC87-CAC0-54A5C28EE242}"/>
              </a:ext>
            </a:extLst>
          </p:cNvPr>
          <p:cNvCxnSpPr/>
          <p:nvPr/>
        </p:nvCxnSpPr>
        <p:spPr>
          <a:xfrm>
            <a:off x="7717264" y="292162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9" name="Rectangle 88">
            <a:extLst>
              <a:ext uri="{FF2B5EF4-FFF2-40B4-BE49-F238E27FC236}">
                <a16:creationId xmlns:a16="http://schemas.microsoft.com/office/drawing/2014/main" id="{300ECCD9-0B1D-DEE9-59AB-AE9B09DA3DE2}"/>
              </a:ext>
            </a:extLst>
          </p:cNvPr>
          <p:cNvSpPr/>
          <p:nvPr/>
        </p:nvSpPr>
        <p:spPr>
          <a:xfrm>
            <a:off x="7933742" y="23736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90" name="Straight Connector 89">
            <a:extLst>
              <a:ext uri="{FF2B5EF4-FFF2-40B4-BE49-F238E27FC236}">
                <a16:creationId xmlns:a16="http://schemas.microsoft.com/office/drawing/2014/main" id="{6625A9CC-B5A8-11F5-E396-0032EC0F937B}"/>
              </a:ext>
            </a:extLst>
          </p:cNvPr>
          <p:cNvCxnSpPr/>
          <p:nvPr/>
        </p:nvCxnSpPr>
        <p:spPr>
          <a:xfrm>
            <a:off x="7315661" y="60330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A4AEEC8B-7428-880A-E043-A8D8876F1B8F}"/>
              </a:ext>
            </a:extLst>
          </p:cNvPr>
          <p:cNvCxnSpPr/>
          <p:nvPr/>
        </p:nvCxnSpPr>
        <p:spPr>
          <a:xfrm>
            <a:off x="7598453" y="51923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2" name="Rectangle 91">
            <a:extLst>
              <a:ext uri="{FF2B5EF4-FFF2-40B4-BE49-F238E27FC236}">
                <a16:creationId xmlns:a16="http://schemas.microsoft.com/office/drawing/2014/main" id="{49099C16-9010-3068-1ED5-95BF5710C780}"/>
              </a:ext>
            </a:extLst>
          </p:cNvPr>
          <p:cNvSpPr/>
          <p:nvPr/>
        </p:nvSpPr>
        <p:spPr>
          <a:xfrm>
            <a:off x="7818111" y="4645720"/>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93" name="Straight Connector 92">
            <a:extLst>
              <a:ext uri="{FF2B5EF4-FFF2-40B4-BE49-F238E27FC236}">
                <a16:creationId xmlns:a16="http://schemas.microsoft.com/office/drawing/2014/main" id="{9E335750-5C61-70C4-F9F0-D05679BD5221}"/>
              </a:ext>
            </a:extLst>
          </p:cNvPr>
          <p:cNvCxnSpPr/>
          <p:nvPr/>
        </p:nvCxnSpPr>
        <p:spPr>
          <a:xfrm>
            <a:off x="7717264" y="374914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CA204F3E-0176-2076-32D2-A5E0CEB09776}"/>
              </a:ext>
            </a:extLst>
          </p:cNvPr>
          <p:cNvCxnSpPr/>
          <p:nvPr/>
        </p:nvCxnSpPr>
        <p:spPr>
          <a:xfrm>
            <a:off x="7352651" y="312364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4A278DF8-928D-2C4D-D7D7-03DE9F7CA369}"/>
              </a:ext>
            </a:extLst>
          </p:cNvPr>
          <p:cNvCxnSpPr/>
          <p:nvPr/>
        </p:nvCxnSpPr>
        <p:spPr>
          <a:xfrm>
            <a:off x="7598453" y="603495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D3CD806-DCA4-53E2-C3B0-64518CE8FFA8}"/>
              </a:ext>
            </a:extLst>
          </p:cNvPr>
          <p:cNvCxnSpPr/>
          <p:nvPr/>
        </p:nvCxnSpPr>
        <p:spPr>
          <a:xfrm>
            <a:off x="7305829" y="541361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7" name="Google Shape;866;p40">
            <a:extLst>
              <a:ext uri="{FF2B5EF4-FFF2-40B4-BE49-F238E27FC236}">
                <a16:creationId xmlns:a16="http://schemas.microsoft.com/office/drawing/2014/main" id="{15EE8A36-363D-69DA-EE2F-6E92518F70D8}"/>
              </a:ext>
            </a:extLst>
          </p:cNvPr>
          <p:cNvSpPr txBox="1">
            <a:spLocks/>
          </p:cNvSpPr>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C0C0C"/>
              </a:buClr>
              <a:buSzPts val="18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dirty="0"/>
              <a:t>Example III</a:t>
            </a:r>
          </a:p>
        </p:txBody>
      </p:sp>
      <p:grpSp>
        <p:nvGrpSpPr>
          <p:cNvPr id="100" name="Group 99">
            <a:extLst>
              <a:ext uri="{FF2B5EF4-FFF2-40B4-BE49-F238E27FC236}">
                <a16:creationId xmlns:a16="http://schemas.microsoft.com/office/drawing/2014/main" id="{FD7A9E48-3429-6DC2-A893-E9664837C3C1}"/>
              </a:ext>
            </a:extLst>
          </p:cNvPr>
          <p:cNvGrpSpPr/>
          <p:nvPr/>
        </p:nvGrpSpPr>
        <p:grpSpPr>
          <a:xfrm>
            <a:off x="8841391" y="1894638"/>
            <a:ext cx="3092700" cy="4601877"/>
            <a:chOff x="8841391" y="1894638"/>
            <a:chExt cx="3092700" cy="4601877"/>
          </a:xfrm>
        </p:grpSpPr>
        <p:graphicFrame>
          <p:nvGraphicFramePr>
            <p:cNvPr id="98" name="Google Shape;519;p34">
              <a:extLst>
                <a:ext uri="{FF2B5EF4-FFF2-40B4-BE49-F238E27FC236}">
                  <a16:creationId xmlns:a16="http://schemas.microsoft.com/office/drawing/2014/main" id="{1395630F-5167-3E5C-8F9A-7EC5F7AB9871}"/>
                </a:ext>
              </a:extLst>
            </p:cNvPr>
            <p:cNvGraphicFramePr/>
            <p:nvPr>
              <p:extLst>
                <p:ext uri="{D42A27DB-BD31-4B8C-83A1-F6EECF244321}">
                  <p14:modId xmlns:p14="http://schemas.microsoft.com/office/powerpoint/2010/main" val="3361501789"/>
                </p:ext>
              </p:extLst>
            </p:nvPr>
          </p:nvGraphicFramePr>
          <p:xfrm>
            <a:off x="8841391" y="2976235"/>
            <a:ext cx="3092700" cy="352028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1</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5</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2</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17</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15</a:t>
                        </a:r>
                        <a:r>
                          <a:rPr lang="en-GB" sz="1600" i="0" u="none" strike="noStrike" cap="none" dirty="0">
                            <a:solidFill>
                              <a:schemeClr val="dk1"/>
                            </a:solidFill>
                            <a:latin typeface="Quattrocento Sans"/>
                            <a:ea typeface="Quattrocento Sans"/>
                            <a:cs typeface="Quattrocento Sans"/>
                            <a:sym typeface="Quattrocento Sans"/>
                          </a:rPr>
                          <a:t> 14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7</a:t>
                        </a:r>
                        <a:r>
                          <a:rPr lang="en-GB" dirty="0">
                            <a:latin typeface="Quattrocento Sans"/>
                            <a:ea typeface="Quattrocento Sans"/>
                            <a:cs typeface="Quattrocento Sans"/>
                            <a:sym typeface="Quattrocento Sans"/>
                          </a:rPr>
                          <a:t> 5</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3</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20</a:t>
                        </a:r>
                        <a:r>
                          <a:rPr lang="en-GB" sz="1600" i="0" u="none" strike="noStrike" cap="none" dirty="0">
                            <a:solidFill>
                              <a:schemeClr val="dk1"/>
                            </a:solidFill>
                            <a:latin typeface="Quattrocento Sans"/>
                            <a:ea typeface="Quattrocento Sans"/>
                            <a:cs typeface="Quattrocento Sans"/>
                            <a:sym typeface="Quattrocento Sans"/>
                          </a:rPr>
                          <a:t> 17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dirty="0">
                            <a:latin typeface="Quattrocento Sans"/>
                            <a:ea typeface="Quattrocento Sans"/>
                            <a:cs typeface="Quattrocento Sans"/>
                            <a:sym typeface="Quattrocento Sans"/>
                          </a:rPr>
                          <a:t> 2</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4</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5</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14</a:t>
                        </a:r>
                        <a:r>
                          <a:rPr lang="en-GB" sz="1600" i="0" u="none" strike="noStrike" cap="none" dirty="0">
                            <a:solidFill>
                              <a:schemeClr val="dk1"/>
                            </a:solidFill>
                            <a:latin typeface="Quattrocento Sans"/>
                            <a:ea typeface="Quattrocento Sans"/>
                            <a:cs typeface="Quattrocento Sans"/>
                            <a:sym typeface="Quattrocento Sans"/>
                          </a:rPr>
                          <a:t> 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7</a:t>
                        </a:r>
                        <a:r>
                          <a:rPr lang="en-GB" dirty="0">
                            <a:latin typeface="Quattrocento Sans"/>
                            <a:ea typeface="Quattrocento Sans"/>
                            <a:cs typeface="Quattrocento Sans"/>
                            <a:sym typeface="Quattrocento Sans"/>
                          </a:rPr>
                          <a:t> 4</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6</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29</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26</a:t>
                        </a:r>
                        <a:r>
                          <a:rPr lang="en-GB" sz="1600" i="0" u="none" strike="noStrike" cap="none" dirty="0">
                            <a:solidFill>
                              <a:schemeClr val="dk1"/>
                            </a:solidFill>
                            <a:latin typeface="Quattrocento Sans"/>
                            <a:ea typeface="Quattrocento Sans"/>
                            <a:cs typeface="Quattrocento Sans"/>
                            <a:sym typeface="Quattrocento Sans"/>
                          </a:rPr>
                          <a:t> 25</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4</a:t>
                        </a:r>
                        <a:r>
                          <a:rPr lang="en-GB"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5</a:t>
                        </a:r>
                        <a:r>
                          <a:rPr lang="en-GB" dirty="0">
                            <a:latin typeface="Quattrocento Sans"/>
                            <a:ea typeface="Quattrocento Sans"/>
                            <a:cs typeface="Quattrocento Sans"/>
                            <a:sym typeface="Quattrocento Sans"/>
                          </a:rPr>
                          <a:t> 2</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841691893"/>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7</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84826116"/>
                    </a:ext>
                  </a:extLst>
                </a:tr>
              </a:tbl>
            </a:graphicData>
          </a:graphic>
        </p:graphicFrame>
        <p:sp>
          <p:nvSpPr>
            <p:cNvPr id="99" name="Google Shape;1032;p42">
              <a:extLst>
                <a:ext uri="{FF2B5EF4-FFF2-40B4-BE49-F238E27FC236}">
                  <a16:creationId xmlns:a16="http://schemas.microsoft.com/office/drawing/2014/main" id="{79DAC74C-149C-AB41-BA28-068B151BF028}"/>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0, 1, 7, 4, 5, 2, 3, 6</a:t>
              </a:r>
              <a:endParaRPr dirty="0">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90716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par>
                                <p:cTn id="20" presetID="9"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par>
                                <p:cTn id="23" presetID="9"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par>
                                <p:cTn id="26" presetID="9"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par>
                                <p:cTn id="29" presetID="9"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par>
                                <p:cTn id="32" presetID="9"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dissolve">
                                      <p:cBhvr>
                                        <p:cTn id="34" dur="500"/>
                                        <p:tgtEl>
                                          <p:spTgt spid="14"/>
                                        </p:tgtEl>
                                      </p:cBhvr>
                                    </p:animEffect>
                                  </p:childTnLst>
                                </p:cTn>
                              </p:par>
                              <p:par>
                                <p:cTn id="35" presetID="9"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par>
                                <p:cTn id="38" presetID="9"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dissolve">
                                      <p:cBhvr>
                                        <p:cTn id="40" dur="500"/>
                                        <p:tgtEl>
                                          <p:spTgt spid="16"/>
                                        </p:tgtEl>
                                      </p:cBhvr>
                                    </p:animEffect>
                                  </p:childTnLst>
                                </p:cTn>
                              </p:par>
                              <p:par>
                                <p:cTn id="41" presetID="9"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dissolve">
                                      <p:cBhvr>
                                        <p:cTn id="43" dur="500"/>
                                        <p:tgtEl>
                                          <p:spTgt spid="17"/>
                                        </p:tgtEl>
                                      </p:cBhvr>
                                    </p:animEffect>
                                  </p:childTnLst>
                                </p:cTn>
                              </p:par>
                              <p:par>
                                <p:cTn id="44" presetID="9"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dissolve">
                                      <p:cBhvr>
                                        <p:cTn id="46" dur="500"/>
                                        <p:tgtEl>
                                          <p:spTgt spid="18"/>
                                        </p:tgtEl>
                                      </p:cBhvr>
                                    </p:animEffect>
                                  </p:childTnLst>
                                </p:cTn>
                              </p:par>
                              <p:par>
                                <p:cTn id="47" presetID="9"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dissolve">
                                      <p:cBhvr>
                                        <p:cTn id="49" dur="500"/>
                                        <p:tgtEl>
                                          <p:spTgt spid="1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dissolve">
                                      <p:cBhvr>
                                        <p:cTn id="52" dur="500"/>
                                        <p:tgtEl>
                                          <p:spTgt spid="2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dissolve">
                                      <p:cBhvr>
                                        <p:cTn id="55" dur="500"/>
                                        <p:tgtEl>
                                          <p:spTgt spid="2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dissolve">
                                      <p:cBhvr>
                                        <p:cTn id="58" dur="500"/>
                                        <p:tgtEl>
                                          <p:spTgt spid="2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dissolve">
                                      <p:cBhvr>
                                        <p:cTn id="61" dur="500"/>
                                        <p:tgtEl>
                                          <p:spTgt spid="23"/>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dissolve">
                                      <p:cBhvr>
                                        <p:cTn id="64" dur="500"/>
                                        <p:tgtEl>
                                          <p:spTgt spid="2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dissolve">
                                      <p:cBhvr>
                                        <p:cTn id="67" dur="500"/>
                                        <p:tgtEl>
                                          <p:spTgt spid="2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dissolve">
                                      <p:cBhvr>
                                        <p:cTn id="70" dur="500"/>
                                        <p:tgtEl>
                                          <p:spTgt spid="26"/>
                                        </p:tgtEl>
                                      </p:cBhvr>
                                    </p:animEffect>
                                  </p:childTnLst>
                                </p:cTn>
                              </p:par>
                              <p:par>
                                <p:cTn id="71" presetID="9"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dissolve">
                                      <p:cBhvr>
                                        <p:cTn id="73" dur="500"/>
                                        <p:tgtEl>
                                          <p:spTgt spid="27"/>
                                        </p:tgtEl>
                                      </p:cBhvr>
                                    </p:animEffect>
                                  </p:childTnLst>
                                </p:cTn>
                              </p:par>
                              <p:par>
                                <p:cTn id="74" presetID="9" presetClass="entr" presetSubtype="0" fill="hold"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dissolve">
                                      <p:cBhvr>
                                        <p:cTn id="76" dur="500"/>
                                        <p:tgtEl>
                                          <p:spTgt spid="2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dissolve">
                                      <p:cBhvr>
                                        <p:cTn id="79" dur="500"/>
                                        <p:tgtEl>
                                          <p:spTgt spid="29"/>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dissolve">
                                      <p:cBhvr>
                                        <p:cTn id="82" dur="500"/>
                                        <p:tgtEl>
                                          <p:spTgt spid="30"/>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dissolve">
                                      <p:cBhvr>
                                        <p:cTn id="85" dur="500"/>
                                        <p:tgtEl>
                                          <p:spTgt spid="3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dissolve">
                                      <p:cBhvr>
                                        <p:cTn id="88" dur="500"/>
                                        <p:tgtEl>
                                          <p:spTgt spid="32"/>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dissolve">
                                      <p:cBhvr>
                                        <p:cTn id="91" dur="500"/>
                                        <p:tgtEl>
                                          <p:spTgt spid="33"/>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dissolve">
                                      <p:cBhvr>
                                        <p:cTn id="94" dur="500"/>
                                        <p:tgtEl>
                                          <p:spTgt spid="34"/>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dissolve">
                                      <p:cBhvr>
                                        <p:cTn id="97" dur="500"/>
                                        <p:tgtEl>
                                          <p:spTgt spid="35"/>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dissolve">
                                      <p:cBhvr>
                                        <p:cTn id="100" dur="500"/>
                                        <p:tgtEl>
                                          <p:spTgt spid="36"/>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dissolve">
                                      <p:cBhvr>
                                        <p:cTn id="103" dur="500"/>
                                        <p:tgtEl>
                                          <p:spTgt spid="37"/>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8"/>
                                        </p:tgtEl>
                                        <p:attrNameLst>
                                          <p:attrName>style.visibility</p:attrName>
                                        </p:attrNameLst>
                                      </p:cBhvr>
                                      <p:to>
                                        <p:strVal val="visible"/>
                                      </p:to>
                                    </p:set>
                                    <p:animEffect transition="in" filter="dissolve">
                                      <p:cBhvr>
                                        <p:cTn id="106" dur="500"/>
                                        <p:tgtEl>
                                          <p:spTgt spid="38"/>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dissolve">
                                      <p:cBhvr>
                                        <p:cTn id="109" dur="500"/>
                                        <p:tgtEl>
                                          <p:spTgt spid="39"/>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dissolve">
                                      <p:cBhvr>
                                        <p:cTn id="112" dur="500"/>
                                        <p:tgtEl>
                                          <p:spTgt spid="40"/>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dissolve">
                                      <p:cBhvr>
                                        <p:cTn id="115" dur="500"/>
                                        <p:tgtEl>
                                          <p:spTgt spid="41"/>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2"/>
                                        </p:tgtEl>
                                        <p:attrNameLst>
                                          <p:attrName>style.visibility</p:attrName>
                                        </p:attrNameLst>
                                      </p:cBhvr>
                                      <p:to>
                                        <p:strVal val="visible"/>
                                      </p:to>
                                    </p:set>
                                    <p:animEffect transition="in" filter="dissolve">
                                      <p:cBhvr>
                                        <p:cTn id="118" dur="500"/>
                                        <p:tgtEl>
                                          <p:spTgt spid="4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3"/>
                                        </p:tgtEl>
                                        <p:attrNameLst>
                                          <p:attrName>style.visibility</p:attrName>
                                        </p:attrNameLst>
                                      </p:cBhvr>
                                      <p:to>
                                        <p:strVal val="visible"/>
                                      </p:to>
                                    </p:set>
                                    <p:animEffect transition="in" filter="dissolve">
                                      <p:cBhvr>
                                        <p:cTn id="121" dur="500"/>
                                        <p:tgtEl>
                                          <p:spTgt spid="43"/>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4"/>
                                        </p:tgtEl>
                                        <p:attrNameLst>
                                          <p:attrName>style.visibility</p:attrName>
                                        </p:attrNameLst>
                                      </p:cBhvr>
                                      <p:to>
                                        <p:strVal val="visible"/>
                                      </p:to>
                                    </p:set>
                                    <p:animEffect transition="in" filter="dissolve">
                                      <p:cBhvr>
                                        <p:cTn id="124" dur="500"/>
                                        <p:tgtEl>
                                          <p:spTgt spid="44"/>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47"/>
                                        </p:tgtEl>
                                        <p:attrNameLst>
                                          <p:attrName>style.visibility</p:attrName>
                                        </p:attrNameLst>
                                      </p:cBhvr>
                                      <p:to>
                                        <p:strVal val="visible"/>
                                      </p:to>
                                    </p:set>
                                    <p:animEffect transition="in" filter="dissolve">
                                      <p:cBhvr>
                                        <p:cTn id="130" dur="500"/>
                                        <p:tgtEl>
                                          <p:spTgt spid="47"/>
                                        </p:tgtEl>
                                      </p:cBhvr>
                                    </p:animEffect>
                                  </p:childTnLst>
                                </p:cTn>
                              </p:par>
                              <p:par>
                                <p:cTn id="131" presetID="9" presetClass="entr" presetSubtype="0" fill="hold" nodeType="withEffect">
                                  <p:stCondLst>
                                    <p:cond delay="0"/>
                                  </p:stCondLst>
                                  <p:childTnLst>
                                    <p:set>
                                      <p:cBhvr>
                                        <p:cTn id="132" dur="1" fill="hold">
                                          <p:stCondLst>
                                            <p:cond delay="0"/>
                                          </p:stCondLst>
                                        </p:cTn>
                                        <p:tgtEl>
                                          <p:spTgt spid="48"/>
                                        </p:tgtEl>
                                        <p:attrNameLst>
                                          <p:attrName>style.visibility</p:attrName>
                                        </p:attrNameLst>
                                      </p:cBhvr>
                                      <p:to>
                                        <p:strVal val="visible"/>
                                      </p:to>
                                    </p:set>
                                    <p:animEffect transition="in" filter="dissolve">
                                      <p:cBhvr>
                                        <p:cTn id="133" dur="500"/>
                                        <p:tgtEl>
                                          <p:spTgt spid="48"/>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0"/>
                                        </p:tgtEl>
                                        <p:attrNameLst>
                                          <p:attrName>style.visibility</p:attrName>
                                        </p:attrNameLst>
                                      </p:cBhvr>
                                      <p:to>
                                        <p:strVal val="visible"/>
                                      </p:to>
                                    </p:set>
                                    <p:animEffect transition="in" filter="dissolve">
                                      <p:cBhvr>
                                        <p:cTn id="136" dur="500"/>
                                        <p:tgtEl>
                                          <p:spTgt spid="50"/>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nodeType="withEffect">
                                  <p:stCondLst>
                                    <p:cond delay="0"/>
                                  </p:stCondLst>
                                  <p:childTnLst>
                                    <p:set>
                                      <p:cBhvr>
                                        <p:cTn id="141" dur="1" fill="hold">
                                          <p:stCondLst>
                                            <p:cond delay="0"/>
                                          </p:stCondLst>
                                        </p:cTn>
                                        <p:tgtEl>
                                          <p:spTgt spid="52"/>
                                        </p:tgtEl>
                                        <p:attrNameLst>
                                          <p:attrName>style.visibility</p:attrName>
                                        </p:attrNameLst>
                                      </p:cBhvr>
                                      <p:to>
                                        <p:strVal val="visible"/>
                                      </p:to>
                                    </p:set>
                                    <p:animEffect transition="in" filter="dissolve">
                                      <p:cBhvr>
                                        <p:cTn id="142" dur="500"/>
                                        <p:tgtEl>
                                          <p:spTgt spid="52"/>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3"/>
                                        </p:tgtEl>
                                        <p:attrNameLst>
                                          <p:attrName>style.visibility</p:attrName>
                                        </p:attrNameLst>
                                      </p:cBhvr>
                                      <p:to>
                                        <p:strVal val="visible"/>
                                      </p:to>
                                    </p:set>
                                    <p:animEffect transition="in" filter="dissolve">
                                      <p:cBhvr>
                                        <p:cTn id="145" dur="500"/>
                                        <p:tgtEl>
                                          <p:spTgt spid="53"/>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49"/>
                                        </p:tgtEl>
                                        <p:attrNameLst>
                                          <p:attrName>style.visibility</p:attrName>
                                        </p:attrNameLst>
                                      </p:cBhvr>
                                      <p:to>
                                        <p:strVal val="visible"/>
                                      </p:to>
                                    </p:set>
                                    <p:animEffect transition="in" filter="dissolve">
                                      <p:cBhvr>
                                        <p:cTn id="148" dur="500"/>
                                        <p:tgtEl>
                                          <p:spTgt spid="49"/>
                                        </p:tgtEl>
                                      </p:cBhvr>
                                    </p:animEffect>
                                  </p:childTnLst>
                                </p:cTn>
                              </p:par>
                            </p:childTnLst>
                          </p:cTn>
                        </p:par>
                      </p:childTnLst>
                    </p:cTn>
                  </p:par>
                  <p:par>
                    <p:cTn id="149" fill="hold">
                      <p:stCondLst>
                        <p:cond delay="indefinite"/>
                      </p:stCondLst>
                      <p:childTnLst>
                        <p:par>
                          <p:cTn id="150" fill="hold">
                            <p:stCondLst>
                              <p:cond delay="0"/>
                            </p:stCondLst>
                            <p:childTnLst>
                              <p:par>
                                <p:cTn id="151" presetID="9" presetClass="entr" presetSubtype="0" fill="hold" nodeType="clickEffect">
                                  <p:stCondLst>
                                    <p:cond delay="0"/>
                                  </p:stCondLst>
                                  <p:childTnLst>
                                    <p:set>
                                      <p:cBhvr>
                                        <p:cTn id="152" dur="1" fill="hold">
                                          <p:stCondLst>
                                            <p:cond delay="0"/>
                                          </p:stCondLst>
                                        </p:cTn>
                                        <p:tgtEl>
                                          <p:spTgt spid="73"/>
                                        </p:tgtEl>
                                        <p:attrNameLst>
                                          <p:attrName>style.visibility</p:attrName>
                                        </p:attrNameLst>
                                      </p:cBhvr>
                                      <p:to>
                                        <p:strVal val="visible"/>
                                      </p:to>
                                    </p:set>
                                    <p:animEffect transition="in" filter="dissolve">
                                      <p:cBhvr>
                                        <p:cTn id="153" dur="500"/>
                                        <p:tgtEl>
                                          <p:spTgt spid="73"/>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45">
                                            <p:txEl>
                                              <p:pRg st="0" end="0"/>
                                            </p:txEl>
                                          </p:spTgt>
                                        </p:tgtEl>
                                        <p:attrNameLst>
                                          <p:attrName>style.visibility</p:attrName>
                                        </p:attrNameLst>
                                      </p:cBhvr>
                                      <p:to>
                                        <p:strVal val="visible"/>
                                      </p:to>
                                    </p:set>
                                    <p:animEffect transition="in" filter="dissolve">
                                      <p:cBhvr>
                                        <p:cTn id="158" dur="500"/>
                                        <p:tgtEl>
                                          <p:spTgt spid="45">
                                            <p:txEl>
                                              <p:pRg st="0" end="0"/>
                                            </p:txEl>
                                          </p:spTgt>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mph" presetSubtype="2" fill="hold" nodeType="clickEffect">
                                  <p:stCondLst>
                                    <p:cond delay="0"/>
                                  </p:stCondLst>
                                  <p:childTnLst>
                                    <p:animClr clrSpc="rgb" dir="cw">
                                      <p:cBhvr>
                                        <p:cTn id="162" dur="2000" fill="hold"/>
                                        <p:tgtEl>
                                          <p:spTgt spid="23"/>
                                        </p:tgtEl>
                                        <p:attrNameLst>
                                          <p:attrName>fillcolor</p:attrName>
                                        </p:attrNameLst>
                                      </p:cBhvr>
                                      <p:to>
                                        <a:schemeClr val="accent2"/>
                                      </p:to>
                                    </p:animClr>
                                    <p:set>
                                      <p:cBhvr>
                                        <p:cTn id="163" dur="2000" fill="hold"/>
                                        <p:tgtEl>
                                          <p:spTgt spid="23"/>
                                        </p:tgtEl>
                                        <p:attrNameLst>
                                          <p:attrName>fill.type</p:attrName>
                                        </p:attrNameLst>
                                      </p:cBhvr>
                                      <p:to>
                                        <p:strVal val="solid"/>
                                      </p:to>
                                    </p:set>
                                    <p:set>
                                      <p:cBhvr>
                                        <p:cTn id="164" dur="2000" fill="hold"/>
                                        <p:tgtEl>
                                          <p:spTgt spid="23"/>
                                        </p:tgtEl>
                                        <p:attrNameLst>
                                          <p:attrName>fill.on</p:attrName>
                                        </p:attrNameLst>
                                      </p:cBhvr>
                                      <p:to>
                                        <p:strVal val="true"/>
                                      </p:to>
                                    </p:set>
                                  </p:childTnLst>
                                </p:cTn>
                              </p:par>
                            </p:childTnLst>
                          </p:cTn>
                        </p:par>
                      </p:childTnLst>
                    </p:cTn>
                  </p:par>
                  <p:par>
                    <p:cTn id="165" fill="hold">
                      <p:stCondLst>
                        <p:cond delay="indefinite"/>
                      </p:stCondLst>
                      <p:childTnLst>
                        <p:par>
                          <p:cTn id="166" fill="hold">
                            <p:stCondLst>
                              <p:cond delay="0"/>
                            </p:stCondLst>
                            <p:childTnLst>
                              <p:par>
                                <p:cTn id="167" presetID="9" presetClass="entr" presetSubtype="0" fill="hold" nodeType="clickEffect">
                                  <p:stCondLst>
                                    <p:cond delay="0"/>
                                  </p:stCondLst>
                                  <p:childTnLst>
                                    <p:set>
                                      <p:cBhvr>
                                        <p:cTn id="168" dur="1" fill="hold">
                                          <p:stCondLst>
                                            <p:cond delay="0"/>
                                          </p:stCondLst>
                                        </p:cTn>
                                        <p:tgtEl>
                                          <p:spTgt spid="85"/>
                                        </p:tgtEl>
                                        <p:attrNameLst>
                                          <p:attrName>style.visibility</p:attrName>
                                        </p:attrNameLst>
                                      </p:cBhvr>
                                      <p:to>
                                        <p:strVal val="visible"/>
                                      </p:to>
                                    </p:set>
                                    <p:animEffect transition="in" filter="dissolve">
                                      <p:cBhvr>
                                        <p:cTn id="169" dur="500"/>
                                        <p:tgtEl>
                                          <p:spTgt spid="85"/>
                                        </p:tgtEl>
                                      </p:cBhvr>
                                    </p:animEffec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57">
                                            <p:txEl>
                                              <p:pRg st="0" end="0"/>
                                            </p:txEl>
                                          </p:spTgt>
                                        </p:tgtEl>
                                        <p:attrNameLst>
                                          <p:attrName>style.visibility</p:attrName>
                                        </p:attrNameLst>
                                      </p:cBhvr>
                                      <p:to>
                                        <p:strVal val="visible"/>
                                      </p:to>
                                    </p:set>
                                    <p:animEffect transition="in" filter="dissolve">
                                      <p:cBhvr>
                                        <p:cTn id="174" dur="500"/>
                                        <p:tgtEl>
                                          <p:spTgt spid="57">
                                            <p:txEl>
                                              <p:pRg st="0" end="0"/>
                                            </p:txEl>
                                          </p:spTgt>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45">
                                            <p:txEl>
                                              <p:pRg st="1" end="1"/>
                                            </p:txEl>
                                          </p:spTgt>
                                        </p:tgtEl>
                                        <p:attrNameLst>
                                          <p:attrName>style.visibility</p:attrName>
                                        </p:attrNameLst>
                                      </p:cBhvr>
                                      <p:to>
                                        <p:strVal val="visible"/>
                                      </p:to>
                                    </p:set>
                                    <p:animEffect transition="in" filter="dissolve">
                                      <p:cBhvr>
                                        <p:cTn id="179" dur="500"/>
                                        <p:tgtEl>
                                          <p:spTgt spid="45">
                                            <p:txEl>
                                              <p:pRg st="1" end="1"/>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7" presetClass="emph" presetSubtype="2" fill="hold" nodeType="clickEffect">
                                  <p:stCondLst>
                                    <p:cond delay="0"/>
                                  </p:stCondLst>
                                  <p:childTnLst>
                                    <p:animClr clrSpc="rgb" dir="cw">
                                      <p:cBhvr>
                                        <p:cTn id="183" dur="2000" fill="hold"/>
                                        <p:tgtEl>
                                          <p:spTgt spid="19"/>
                                        </p:tgtEl>
                                        <p:attrNameLst>
                                          <p:attrName>stroke.color</p:attrName>
                                        </p:attrNameLst>
                                      </p:cBhvr>
                                      <p:to>
                                        <a:schemeClr val="accent2"/>
                                      </p:to>
                                    </p:animClr>
                                    <p:set>
                                      <p:cBhvr>
                                        <p:cTn id="184" dur="2000" fill="hold"/>
                                        <p:tgtEl>
                                          <p:spTgt spid="19"/>
                                        </p:tgtEl>
                                        <p:attrNameLst>
                                          <p:attrName>stroke.on</p:attrName>
                                        </p:attrNameLst>
                                      </p:cBhvr>
                                      <p:to>
                                        <p:strVal val="true"/>
                                      </p:to>
                                    </p:set>
                                  </p:childTnLst>
                                </p:cTn>
                              </p:par>
                              <p:par>
                                <p:cTn id="185" presetID="7" presetClass="emph" presetSubtype="2" fill="hold" nodeType="withEffect">
                                  <p:stCondLst>
                                    <p:cond delay="0"/>
                                  </p:stCondLst>
                                  <p:childTnLst>
                                    <p:animClr clrSpc="rgb" dir="cw">
                                      <p:cBhvr>
                                        <p:cTn id="186" dur="2000" fill="hold"/>
                                        <p:tgtEl>
                                          <p:spTgt spid="17"/>
                                        </p:tgtEl>
                                        <p:attrNameLst>
                                          <p:attrName>stroke.color</p:attrName>
                                        </p:attrNameLst>
                                      </p:cBhvr>
                                      <p:to>
                                        <a:schemeClr val="accent2"/>
                                      </p:to>
                                    </p:animClr>
                                    <p:set>
                                      <p:cBhvr>
                                        <p:cTn id="187" dur="2000" fill="hold"/>
                                        <p:tgtEl>
                                          <p:spTgt spid="17"/>
                                        </p:tgtEl>
                                        <p:attrNameLst>
                                          <p:attrName>stroke.on</p:attrName>
                                        </p:attrNameLst>
                                      </p:cBhvr>
                                      <p:to>
                                        <p:strVal val="true"/>
                                      </p:to>
                                    </p:set>
                                  </p:childTnLst>
                                </p:cTn>
                              </p:par>
                              <p:par>
                                <p:cTn id="188" presetID="7" presetClass="emph" presetSubtype="2" fill="hold" nodeType="withEffect">
                                  <p:stCondLst>
                                    <p:cond delay="0"/>
                                  </p:stCondLst>
                                  <p:childTnLst>
                                    <p:animClr clrSpc="rgb" dir="cw">
                                      <p:cBhvr>
                                        <p:cTn id="189" dur="2000" fill="hold"/>
                                        <p:tgtEl>
                                          <p:spTgt spid="10"/>
                                        </p:tgtEl>
                                        <p:attrNameLst>
                                          <p:attrName>stroke.color</p:attrName>
                                        </p:attrNameLst>
                                      </p:cBhvr>
                                      <p:to>
                                        <a:schemeClr val="accent2"/>
                                      </p:to>
                                    </p:animClr>
                                    <p:set>
                                      <p:cBhvr>
                                        <p:cTn id="190" dur="2000" fill="hold"/>
                                        <p:tgtEl>
                                          <p:spTgt spid="10"/>
                                        </p:tgtEl>
                                        <p:attrNameLst>
                                          <p:attrName>stroke.on</p:attrName>
                                        </p:attrNameLst>
                                      </p:cBhvr>
                                      <p:to>
                                        <p:strVal val="true"/>
                                      </p:to>
                                    </p:set>
                                  </p:childTnLst>
                                </p:cTn>
                              </p:par>
                            </p:childTnLst>
                          </p:cTn>
                        </p:par>
                      </p:childTnLst>
                    </p:cTn>
                  </p:par>
                  <p:par>
                    <p:cTn id="191" fill="hold">
                      <p:stCondLst>
                        <p:cond delay="indefinite"/>
                      </p:stCondLst>
                      <p:childTnLst>
                        <p:par>
                          <p:cTn id="192" fill="hold">
                            <p:stCondLst>
                              <p:cond delay="0"/>
                            </p:stCondLst>
                            <p:childTnLst>
                              <p:par>
                                <p:cTn id="193" presetID="9" presetClass="entr" presetSubtype="0" fill="hold" nodeType="clickEffect">
                                  <p:stCondLst>
                                    <p:cond delay="0"/>
                                  </p:stCondLst>
                                  <p:childTnLst>
                                    <p:set>
                                      <p:cBhvr>
                                        <p:cTn id="194" dur="1" fill="hold">
                                          <p:stCondLst>
                                            <p:cond delay="0"/>
                                          </p:stCondLst>
                                        </p:cTn>
                                        <p:tgtEl>
                                          <p:spTgt spid="54"/>
                                        </p:tgtEl>
                                        <p:attrNameLst>
                                          <p:attrName>style.visibility</p:attrName>
                                        </p:attrNameLst>
                                      </p:cBhvr>
                                      <p:to>
                                        <p:strVal val="visible"/>
                                      </p:to>
                                    </p:set>
                                    <p:animEffect transition="in" filter="dissolve">
                                      <p:cBhvr>
                                        <p:cTn id="195" dur="500"/>
                                        <p:tgtEl>
                                          <p:spTgt spid="54"/>
                                        </p:tgtEl>
                                      </p:cBhvr>
                                    </p:animEffect>
                                  </p:childTnLst>
                                </p:cTn>
                              </p:par>
                              <p:par>
                                <p:cTn id="196" presetID="9" presetClass="entr" presetSubtype="0" fill="hold" nodeType="withEffect">
                                  <p:stCondLst>
                                    <p:cond delay="0"/>
                                  </p:stCondLst>
                                  <p:childTnLst>
                                    <p:set>
                                      <p:cBhvr>
                                        <p:cTn id="197" dur="1" fill="hold">
                                          <p:stCondLst>
                                            <p:cond delay="0"/>
                                          </p:stCondLst>
                                        </p:cTn>
                                        <p:tgtEl>
                                          <p:spTgt spid="56"/>
                                        </p:tgtEl>
                                        <p:attrNameLst>
                                          <p:attrName>style.visibility</p:attrName>
                                        </p:attrNameLst>
                                      </p:cBhvr>
                                      <p:to>
                                        <p:strVal val="visible"/>
                                      </p:to>
                                    </p:set>
                                    <p:animEffect transition="in" filter="dissolve">
                                      <p:cBhvr>
                                        <p:cTn id="198" dur="500"/>
                                        <p:tgtEl>
                                          <p:spTgt spid="56"/>
                                        </p:tgtEl>
                                      </p:cBhvr>
                                    </p:animEffect>
                                  </p:childTnLst>
                                </p:cTn>
                              </p:par>
                              <p:par>
                                <p:cTn id="199" presetID="9" presetClass="entr" presetSubtype="0" fill="hold" nodeType="withEffect">
                                  <p:stCondLst>
                                    <p:cond delay="0"/>
                                  </p:stCondLst>
                                  <p:childTnLst>
                                    <p:set>
                                      <p:cBhvr>
                                        <p:cTn id="200" dur="1" fill="hold">
                                          <p:stCondLst>
                                            <p:cond delay="0"/>
                                          </p:stCondLst>
                                        </p:cTn>
                                        <p:tgtEl>
                                          <p:spTgt spid="55"/>
                                        </p:tgtEl>
                                        <p:attrNameLst>
                                          <p:attrName>style.visibility</p:attrName>
                                        </p:attrNameLst>
                                      </p:cBhvr>
                                      <p:to>
                                        <p:strVal val="visible"/>
                                      </p:to>
                                    </p:set>
                                    <p:animEffect transition="in" filter="dissolve">
                                      <p:cBhvr>
                                        <p:cTn id="201" dur="500"/>
                                        <p:tgtEl>
                                          <p:spTgt spid="55"/>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nodeType="clickEffect">
                                  <p:stCondLst>
                                    <p:cond delay="0"/>
                                  </p:stCondLst>
                                  <p:childTnLst>
                                    <p:set>
                                      <p:cBhvr>
                                        <p:cTn id="205" dur="1" fill="hold">
                                          <p:stCondLst>
                                            <p:cond delay="0"/>
                                          </p:stCondLst>
                                        </p:cTn>
                                        <p:tgtEl>
                                          <p:spTgt spid="57">
                                            <p:txEl>
                                              <p:pRg st="1" end="1"/>
                                            </p:txEl>
                                          </p:spTgt>
                                        </p:tgtEl>
                                        <p:attrNameLst>
                                          <p:attrName>style.visibility</p:attrName>
                                        </p:attrNameLst>
                                      </p:cBhvr>
                                      <p:to>
                                        <p:strVal val="visible"/>
                                      </p:to>
                                    </p:set>
                                    <p:animEffect transition="in" filter="dissolve">
                                      <p:cBhvr>
                                        <p:cTn id="206" dur="500"/>
                                        <p:tgtEl>
                                          <p:spTgt spid="57">
                                            <p:txEl>
                                              <p:pRg st="1" end="1"/>
                                            </p:txEl>
                                          </p:spTgt>
                                        </p:tgtEl>
                                      </p:cBhvr>
                                    </p:animEffect>
                                  </p:childTnLst>
                                </p:cTn>
                              </p:par>
                              <p:par>
                                <p:cTn id="207" presetID="9" presetClass="entr" presetSubtype="0" fill="hold" nodeType="withEffect">
                                  <p:stCondLst>
                                    <p:cond delay="0"/>
                                  </p:stCondLst>
                                  <p:childTnLst>
                                    <p:set>
                                      <p:cBhvr>
                                        <p:cTn id="208" dur="1" fill="hold">
                                          <p:stCondLst>
                                            <p:cond delay="0"/>
                                          </p:stCondLst>
                                        </p:cTn>
                                        <p:tgtEl>
                                          <p:spTgt spid="57">
                                            <p:txEl>
                                              <p:pRg st="4" end="4"/>
                                            </p:txEl>
                                          </p:spTgt>
                                        </p:tgtEl>
                                        <p:attrNameLst>
                                          <p:attrName>style.visibility</p:attrName>
                                        </p:attrNameLst>
                                      </p:cBhvr>
                                      <p:to>
                                        <p:strVal val="visible"/>
                                      </p:to>
                                    </p:set>
                                    <p:animEffect transition="in" filter="dissolve">
                                      <p:cBhvr>
                                        <p:cTn id="209" dur="500"/>
                                        <p:tgtEl>
                                          <p:spTgt spid="57">
                                            <p:txEl>
                                              <p:pRg st="4" end="4"/>
                                            </p:txEl>
                                          </p:spTgt>
                                        </p:tgtEl>
                                      </p:cBhvr>
                                    </p:animEffect>
                                  </p:childTnLst>
                                </p:cTn>
                              </p:par>
                              <p:par>
                                <p:cTn id="210" presetID="9" presetClass="entr" presetSubtype="0" fill="hold" nodeType="withEffect">
                                  <p:stCondLst>
                                    <p:cond delay="0"/>
                                  </p:stCondLst>
                                  <p:childTnLst>
                                    <p:set>
                                      <p:cBhvr>
                                        <p:cTn id="211" dur="1" fill="hold">
                                          <p:stCondLst>
                                            <p:cond delay="0"/>
                                          </p:stCondLst>
                                        </p:cTn>
                                        <p:tgtEl>
                                          <p:spTgt spid="57">
                                            <p:txEl>
                                              <p:pRg st="7" end="7"/>
                                            </p:txEl>
                                          </p:spTgt>
                                        </p:tgtEl>
                                        <p:attrNameLst>
                                          <p:attrName>style.visibility</p:attrName>
                                        </p:attrNameLst>
                                      </p:cBhvr>
                                      <p:to>
                                        <p:strVal val="visible"/>
                                      </p:to>
                                    </p:set>
                                    <p:animEffect transition="in" filter="dissolve">
                                      <p:cBhvr>
                                        <p:cTn id="212" dur="500"/>
                                        <p:tgtEl>
                                          <p:spTgt spid="57">
                                            <p:txEl>
                                              <p:pRg st="7" end="7"/>
                                            </p:txEl>
                                          </p:spTgt>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ntr" presetSubtype="0" fill="hold" nodeType="clickEffect">
                                  <p:stCondLst>
                                    <p:cond delay="0"/>
                                  </p:stCondLst>
                                  <p:childTnLst>
                                    <p:set>
                                      <p:cBhvr>
                                        <p:cTn id="216" dur="1" fill="hold">
                                          <p:stCondLst>
                                            <p:cond delay="0"/>
                                          </p:stCondLst>
                                        </p:cTn>
                                        <p:tgtEl>
                                          <p:spTgt spid="59"/>
                                        </p:tgtEl>
                                        <p:attrNameLst>
                                          <p:attrName>style.visibility</p:attrName>
                                        </p:attrNameLst>
                                      </p:cBhvr>
                                      <p:to>
                                        <p:strVal val="visible"/>
                                      </p:to>
                                    </p:set>
                                    <p:animEffect transition="in" filter="dissolve">
                                      <p:cBhvr>
                                        <p:cTn id="217" dur="500"/>
                                        <p:tgtEl>
                                          <p:spTgt spid="59"/>
                                        </p:tgtEl>
                                      </p:cBhvr>
                                    </p:animEffect>
                                  </p:childTnLst>
                                </p:cTn>
                              </p:par>
                              <p:par>
                                <p:cTn id="218" presetID="9" presetClass="entr" presetSubtype="0" fill="hold" nodeType="withEffect">
                                  <p:stCondLst>
                                    <p:cond delay="0"/>
                                  </p:stCondLst>
                                  <p:childTnLst>
                                    <p:set>
                                      <p:cBhvr>
                                        <p:cTn id="219" dur="1" fill="hold">
                                          <p:stCondLst>
                                            <p:cond delay="0"/>
                                          </p:stCondLst>
                                        </p:cTn>
                                        <p:tgtEl>
                                          <p:spTgt spid="61"/>
                                        </p:tgtEl>
                                        <p:attrNameLst>
                                          <p:attrName>style.visibility</p:attrName>
                                        </p:attrNameLst>
                                      </p:cBhvr>
                                      <p:to>
                                        <p:strVal val="visible"/>
                                      </p:to>
                                    </p:set>
                                    <p:animEffect transition="in" filter="dissolve">
                                      <p:cBhvr>
                                        <p:cTn id="220" dur="500"/>
                                        <p:tgtEl>
                                          <p:spTgt spid="61"/>
                                        </p:tgtEl>
                                      </p:cBhvr>
                                    </p:animEffect>
                                  </p:childTnLst>
                                </p:cTn>
                              </p:par>
                              <p:par>
                                <p:cTn id="221" presetID="9" presetClass="entr" presetSubtype="0" fill="hold" nodeType="withEffect">
                                  <p:stCondLst>
                                    <p:cond delay="0"/>
                                  </p:stCondLst>
                                  <p:childTnLst>
                                    <p:set>
                                      <p:cBhvr>
                                        <p:cTn id="222" dur="1" fill="hold">
                                          <p:stCondLst>
                                            <p:cond delay="0"/>
                                          </p:stCondLst>
                                        </p:cTn>
                                        <p:tgtEl>
                                          <p:spTgt spid="60"/>
                                        </p:tgtEl>
                                        <p:attrNameLst>
                                          <p:attrName>style.visibility</p:attrName>
                                        </p:attrNameLst>
                                      </p:cBhvr>
                                      <p:to>
                                        <p:strVal val="visible"/>
                                      </p:to>
                                    </p:set>
                                    <p:animEffect transition="in" filter="dissolve">
                                      <p:cBhvr>
                                        <p:cTn id="223" dur="500"/>
                                        <p:tgtEl>
                                          <p:spTgt spid="60"/>
                                        </p:tgtEl>
                                      </p:cBhvr>
                                    </p:animEffect>
                                  </p:childTnLst>
                                </p:cTn>
                              </p:par>
                            </p:childTnLst>
                          </p:cTn>
                        </p:par>
                      </p:childTnLst>
                    </p:cTn>
                  </p:par>
                  <p:par>
                    <p:cTn id="224" fill="hold">
                      <p:stCondLst>
                        <p:cond delay="indefinite"/>
                      </p:stCondLst>
                      <p:childTnLst>
                        <p:par>
                          <p:cTn id="225" fill="hold">
                            <p:stCondLst>
                              <p:cond delay="0"/>
                            </p:stCondLst>
                            <p:childTnLst>
                              <p:par>
                                <p:cTn id="226" presetID="9" presetClass="entr" presetSubtype="0" fill="hold" nodeType="clickEffect">
                                  <p:stCondLst>
                                    <p:cond delay="0"/>
                                  </p:stCondLst>
                                  <p:childTnLst>
                                    <p:set>
                                      <p:cBhvr>
                                        <p:cTn id="227" dur="1" fill="hold">
                                          <p:stCondLst>
                                            <p:cond delay="0"/>
                                          </p:stCondLst>
                                        </p:cTn>
                                        <p:tgtEl>
                                          <p:spTgt spid="58">
                                            <p:txEl>
                                              <p:pRg st="1" end="1"/>
                                            </p:txEl>
                                          </p:spTgt>
                                        </p:tgtEl>
                                        <p:attrNameLst>
                                          <p:attrName>style.visibility</p:attrName>
                                        </p:attrNameLst>
                                      </p:cBhvr>
                                      <p:to>
                                        <p:strVal val="visible"/>
                                      </p:to>
                                    </p:set>
                                    <p:animEffect transition="in" filter="dissolve">
                                      <p:cBhvr>
                                        <p:cTn id="228" dur="500"/>
                                        <p:tgtEl>
                                          <p:spTgt spid="58">
                                            <p:txEl>
                                              <p:pRg st="1" end="1"/>
                                            </p:txEl>
                                          </p:spTgt>
                                        </p:tgtEl>
                                      </p:cBhvr>
                                    </p:animEffect>
                                  </p:childTnLst>
                                </p:cTn>
                              </p:par>
                              <p:par>
                                <p:cTn id="229" presetID="9" presetClass="entr" presetSubtype="0" fill="hold" nodeType="withEffect">
                                  <p:stCondLst>
                                    <p:cond delay="0"/>
                                  </p:stCondLst>
                                  <p:childTnLst>
                                    <p:set>
                                      <p:cBhvr>
                                        <p:cTn id="230" dur="1" fill="hold">
                                          <p:stCondLst>
                                            <p:cond delay="0"/>
                                          </p:stCondLst>
                                        </p:cTn>
                                        <p:tgtEl>
                                          <p:spTgt spid="58">
                                            <p:txEl>
                                              <p:pRg st="4" end="4"/>
                                            </p:txEl>
                                          </p:spTgt>
                                        </p:tgtEl>
                                        <p:attrNameLst>
                                          <p:attrName>style.visibility</p:attrName>
                                        </p:attrNameLst>
                                      </p:cBhvr>
                                      <p:to>
                                        <p:strVal val="visible"/>
                                      </p:to>
                                    </p:set>
                                    <p:animEffect transition="in" filter="dissolve">
                                      <p:cBhvr>
                                        <p:cTn id="231" dur="500"/>
                                        <p:tgtEl>
                                          <p:spTgt spid="58">
                                            <p:txEl>
                                              <p:pRg st="4" end="4"/>
                                            </p:txEl>
                                          </p:spTgt>
                                        </p:tgtEl>
                                      </p:cBhvr>
                                    </p:animEffect>
                                  </p:childTnLst>
                                </p:cTn>
                              </p:par>
                              <p:par>
                                <p:cTn id="232" presetID="9" presetClass="entr" presetSubtype="0" fill="hold" nodeType="with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74"/>
                                        </p:tgtEl>
                                        <p:attrNameLst>
                                          <p:attrName>style.visibility</p:attrName>
                                        </p:attrNameLst>
                                      </p:cBhvr>
                                      <p:to>
                                        <p:strVal val="visible"/>
                                      </p:to>
                                    </p:set>
                                    <p:animEffect transition="in" filter="dissolve">
                                      <p:cBhvr>
                                        <p:cTn id="239" dur="500"/>
                                        <p:tgtEl>
                                          <p:spTgt spid="74"/>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45">
                                            <p:txEl>
                                              <p:pRg st="2" end="2"/>
                                            </p:txEl>
                                          </p:spTgt>
                                        </p:tgtEl>
                                        <p:attrNameLst>
                                          <p:attrName>style.visibility</p:attrName>
                                        </p:attrNameLst>
                                      </p:cBhvr>
                                      <p:to>
                                        <p:strVal val="visible"/>
                                      </p:to>
                                    </p:set>
                                    <p:animEffect transition="in" filter="dissolve">
                                      <p:cBhvr>
                                        <p:cTn id="244" dur="500"/>
                                        <p:tgtEl>
                                          <p:spTgt spid="45">
                                            <p:txEl>
                                              <p:pRg st="2" end="2"/>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1" presetClass="emph" presetSubtype="2" fill="hold" nodeType="clickEffect">
                                  <p:stCondLst>
                                    <p:cond delay="0"/>
                                  </p:stCondLst>
                                  <p:childTnLst>
                                    <p:animClr clrSpc="rgb" dir="cw">
                                      <p:cBhvr>
                                        <p:cTn id="248" dur="2000" fill="hold"/>
                                        <p:tgtEl>
                                          <p:spTgt spid="5"/>
                                        </p:tgtEl>
                                        <p:attrNameLst>
                                          <p:attrName>fillcolor</p:attrName>
                                        </p:attrNameLst>
                                      </p:cBhvr>
                                      <p:to>
                                        <a:schemeClr val="accent2"/>
                                      </p:to>
                                    </p:animClr>
                                    <p:set>
                                      <p:cBhvr>
                                        <p:cTn id="249" dur="2000" fill="hold"/>
                                        <p:tgtEl>
                                          <p:spTgt spid="5"/>
                                        </p:tgtEl>
                                        <p:attrNameLst>
                                          <p:attrName>fill.type</p:attrName>
                                        </p:attrNameLst>
                                      </p:cBhvr>
                                      <p:to>
                                        <p:strVal val="solid"/>
                                      </p:to>
                                    </p:set>
                                    <p:set>
                                      <p:cBhvr>
                                        <p:cTn id="250" dur="2000" fill="hold"/>
                                        <p:tgtEl>
                                          <p:spTgt spid="5"/>
                                        </p:tgtEl>
                                        <p:attrNameLst>
                                          <p:attrName>fill.on</p:attrName>
                                        </p:attrNameLst>
                                      </p:cBhvr>
                                      <p:to>
                                        <p:strVal val="true"/>
                                      </p:to>
                                    </p:set>
                                  </p:childTnLst>
                                </p:cTn>
                              </p:par>
                            </p:childTnLst>
                          </p:cTn>
                        </p:par>
                      </p:childTnLst>
                    </p:cTn>
                  </p:par>
                  <p:par>
                    <p:cTn id="251" fill="hold">
                      <p:stCondLst>
                        <p:cond delay="indefinite"/>
                      </p:stCondLst>
                      <p:childTnLst>
                        <p:par>
                          <p:cTn id="252" fill="hold">
                            <p:stCondLst>
                              <p:cond delay="0"/>
                            </p:stCondLst>
                            <p:childTnLst>
                              <p:par>
                                <p:cTn id="253" presetID="9" presetClass="entr" presetSubtype="0" fill="hold" nodeType="clickEffect">
                                  <p:stCondLst>
                                    <p:cond delay="0"/>
                                  </p:stCondLst>
                                  <p:childTnLst>
                                    <p:set>
                                      <p:cBhvr>
                                        <p:cTn id="254" dur="1" fill="hold">
                                          <p:stCondLst>
                                            <p:cond delay="0"/>
                                          </p:stCondLst>
                                        </p:cTn>
                                        <p:tgtEl>
                                          <p:spTgt spid="45">
                                            <p:txEl>
                                              <p:pRg st="3" end="3"/>
                                            </p:txEl>
                                          </p:spTgt>
                                        </p:tgtEl>
                                        <p:attrNameLst>
                                          <p:attrName>style.visibility</p:attrName>
                                        </p:attrNameLst>
                                      </p:cBhvr>
                                      <p:to>
                                        <p:strVal val="visible"/>
                                      </p:to>
                                    </p:set>
                                    <p:animEffect transition="in" filter="dissolve">
                                      <p:cBhvr>
                                        <p:cTn id="255" dur="500"/>
                                        <p:tgtEl>
                                          <p:spTgt spid="45">
                                            <p:txEl>
                                              <p:pRg st="3" end="3"/>
                                            </p:txEl>
                                          </p:spTgt>
                                        </p:tgtEl>
                                      </p:cBhvr>
                                    </p:animEffect>
                                  </p:childTnLst>
                                </p:cTn>
                              </p:par>
                            </p:childTnLst>
                          </p:cTn>
                        </p:par>
                      </p:childTnLst>
                    </p:cTn>
                  </p:par>
                  <p:par>
                    <p:cTn id="256" fill="hold">
                      <p:stCondLst>
                        <p:cond delay="indefinite"/>
                      </p:stCondLst>
                      <p:childTnLst>
                        <p:par>
                          <p:cTn id="257" fill="hold">
                            <p:stCondLst>
                              <p:cond delay="0"/>
                            </p:stCondLst>
                            <p:childTnLst>
                              <p:par>
                                <p:cTn id="258" presetID="7" presetClass="emph" presetSubtype="2" fill="hold" nodeType="clickEffect">
                                  <p:stCondLst>
                                    <p:cond delay="0"/>
                                  </p:stCondLst>
                                  <p:childTnLst>
                                    <p:animClr clrSpc="rgb" dir="cw">
                                      <p:cBhvr>
                                        <p:cTn id="259" dur="2000" fill="hold"/>
                                        <p:tgtEl>
                                          <p:spTgt spid="11"/>
                                        </p:tgtEl>
                                        <p:attrNameLst>
                                          <p:attrName>stroke.color</p:attrName>
                                        </p:attrNameLst>
                                      </p:cBhvr>
                                      <p:to>
                                        <a:schemeClr val="accent2"/>
                                      </p:to>
                                    </p:animClr>
                                    <p:set>
                                      <p:cBhvr>
                                        <p:cTn id="260" dur="2000" fill="hold"/>
                                        <p:tgtEl>
                                          <p:spTgt spid="11"/>
                                        </p:tgtEl>
                                        <p:attrNameLst>
                                          <p:attrName>stroke.on</p:attrName>
                                        </p:attrNameLst>
                                      </p:cBhvr>
                                      <p:to>
                                        <p:strVal val="true"/>
                                      </p:to>
                                    </p:set>
                                  </p:childTnLst>
                                </p:cTn>
                              </p:par>
                              <p:par>
                                <p:cTn id="261" presetID="7" presetClass="emph" presetSubtype="2" fill="hold" nodeType="withEffect">
                                  <p:stCondLst>
                                    <p:cond delay="0"/>
                                  </p:stCondLst>
                                  <p:childTnLst>
                                    <p:animClr clrSpc="rgb" dir="cw">
                                      <p:cBhvr>
                                        <p:cTn id="262" dur="2000" fill="hold"/>
                                        <p:tgtEl>
                                          <p:spTgt spid="6"/>
                                        </p:tgtEl>
                                        <p:attrNameLst>
                                          <p:attrName>stroke.color</p:attrName>
                                        </p:attrNameLst>
                                      </p:cBhvr>
                                      <p:to>
                                        <a:schemeClr val="accent2"/>
                                      </p:to>
                                    </p:animClr>
                                    <p:set>
                                      <p:cBhvr>
                                        <p:cTn id="263" dur="2000" fill="hold"/>
                                        <p:tgtEl>
                                          <p:spTgt spid="6"/>
                                        </p:tgtEl>
                                        <p:attrNameLst>
                                          <p:attrName>stroke.on</p:attrName>
                                        </p:attrNameLst>
                                      </p:cBhvr>
                                      <p:to>
                                        <p:strVal val="true"/>
                                      </p:to>
                                    </p:set>
                                  </p:childTnLst>
                                </p:cTn>
                              </p:par>
                              <p:par>
                                <p:cTn id="264" presetID="7" presetClass="emph" presetSubtype="2" fill="hold" nodeType="withEffect">
                                  <p:stCondLst>
                                    <p:cond delay="0"/>
                                  </p:stCondLst>
                                  <p:childTnLst>
                                    <p:animClr clrSpc="rgb" dir="cw">
                                      <p:cBhvr>
                                        <p:cTn id="265" dur="2000" fill="hold"/>
                                        <p:tgtEl>
                                          <p:spTgt spid="9"/>
                                        </p:tgtEl>
                                        <p:attrNameLst>
                                          <p:attrName>stroke.color</p:attrName>
                                        </p:attrNameLst>
                                      </p:cBhvr>
                                      <p:to>
                                        <a:schemeClr val="accent2"/>
                                      </p:to>
                                    </p:animClr>
                                    <p:set>
                                      <p:cBhvr>
                                        <p:cTn id="266" dur="2000" fill="hold"/>
                                        <p:tgtEl>
                                          <p:spTgt spid="9"/>
                                        </p:tgtEl>
                                        <p:attrNameLst>
                                          <p:attrName>stroke.on</p:attrName>
                                        </p:attrNameLst>
                                      </p:cBhvr>
                                      <p:to>
                                        <p:strVal val="true"/>
                                      </p:to>
                                    </p:set>
                                  </p:childTnLst>
                                </p:cTn>
                              </p:par>
                            </p:childTnLst>
                          </p:cTn>
                        </p:par>
                      </p:childTnLst>
                    </p:cTn>
                  </p:par>
                  <p:par>
                    <p:cTn id="267" fill="hold">
                      <p:stCondLst>
                        <p:cond delay="indefinite"/>
                      </p:stCondLst>
                      <p:childTnLst>
                        <p:par>
                          <p:cTn id="268" fill="hold">
                            <p:stCondLst>
                              <p:cond delay="0"/>
                            </p:stCondLst>
                            <p:childTnLst>
                              <p:par>
                                <p:cTn id="269" presetID="9" presetClass="entr" presetSubtype="0" fill="hold" nodeType="clickEffect">
                                  <p:stCondLst>
                                    <p:cond delay="0"/>
                                  </p:stCondLst>
                                  <p:childTnLst>
                                    <p:set>
                                      <p:cBhvr>
                                        <p:cTn id="270" dur="1" fill="hold">
                                          <p:stCondLst>
                                            <p:cond delay="0"/>
                                          </p:stCondLst>
                                        </p:cTn>
                                        <p:tgtEl>
                                          <p:spTgt spid="63"/>
                                        </p:tgtEl>
                                        <p:attrNameLst>
                                          <p:attrName>style.visibility</p:attrName>
                                        </p:attrNameLst>
                                      </p:cBhvr>
                                      <p:to>
                                        <p:strVal val="visible"/>
                                      </p:to>
                                    </p:set>
                                    <p:animEffect transition="in" filter="dissolve">
                                      <p:cBhvr>
                                        <p:cTn id="271" dur="500"/>
                                        <p:tgtEl>
                                          <p:spTgt spid="63"/>
                                        </p:tgtEl>
                                      </p:cBhvr>
                                    </p:animEffect>
                                  </p:childTnLst>
                                </p:cTn>
                              </p:par>
                              <p:par>
                                <p:cTn id="272" presetID="9" presetClass="entr" presetSubtype="0" fill="hold" nodeType="withEffect">
                                  <p:stCondLst>
                                    <p:cond delay="0"/>
                                  </p:stCondLst>
                                  <p:childTnLst>
                                    <p:set>
                                      <p:cBhvr>
                                        <p:cTn id="273" dur="1" fill="hold">
                                          <p:stCondLst>
                                            <p:cond delay="0"/>
                                          </p:stCondLst>
                                        </p:cTn>
                                        <p:tgtEl>
                                          <p:spTgt spid="62"/>
                                        </p:tgtEl>
                                        <p:attrNameLst>
                                          <p:attrName>style.visibility</p:attrName>
                                        </p:attrNameLst>
                                      </p:cBhvr>
                                      <p:to>
                                        <p:strVal val="visible"/>
                                      </p:to>
                                    </p:set>
                                    <p:animEffect transition="in" filter="dissolve">
                                      <p:cBhvr>
                                        <p:cTn id="274" dur="500"/>
                                        <p:tgtEl>
                                          <p:spTgt spid="62"/>
                                        </p:tgtEl>
                                      </p:cBhvr>
                                    </p:animEffec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57">
                                            <p:txEl>
                                              <p:pRg st="2" end="2"/>
                                            </p:txEl>
                                          </p:spTgt>
                                        </p:tgtEl>
                                        <p:attrNameLst>
                                          <p:attrName>style.visibility</p:attrName>
                                        </p:attrNameLst>
                                      </p:cBhvr>
                                      <p:to>
                                        <p:strVal val="visible"/>
                                      </p:to>
                                    </p:set>
                                    <p:animEffect transition="in" filter="dissolve">
                                      <p:cBhvr>
                                        <p:cTn id="279" dur="500"/>
                                        <p:tgtEl>
                                          <p:spTgt spid="57">
                                            <p:txEl>
                                              <p:pRg st="2" end="2"/>
                                            </p:txEl>
                                          </p:spTgt>
                                        </p:tgtEl>
                                      </p:cBhvr>
                                    </p:animEffect>
                                  </p:childTnLst>
                                </p:cTn>
                              </p:par>
                              <p:par>
                                <p:cTn id="280" presetID="9" presetClass="entr" presetSubtype="0" fill="hold" nodeType="withEffect">
                                  <p:stCondLst>
                                    <p:cond delay="0"/>
                                  </p:stCondLst>
                                  <p:childTnLst>
                                    <p:set>
                                      <p:cBhvr>
                                        <p:cTn id="281" dur="1" fill="hold">
                                          <p:stCondLst>
                                            <p:cond delay="0"/>
                                          </p:stCondLst>
                                        </p:cTn>
                                        <p:tgtEl>
                                          <p:spTgt spid="57">
                                            <p:txEl>
                                              <p:pRg st="3" end="3"/>
                                            </p:txEl>
                                          </p:spTgt>
                                        </p:tgtEl>
                                        <p:attrNameLst>
                                          <p:attrName>style.visibility</p:attrName>
                                        </p:attrNameLst>
                                      </p:cBhvr>
                                      <p:to>
                                        <p:strVal val="visible"/>
                                      </p:to>
                                    </p:set>
                                    <p:animEffect transition="in" filter="dissolve">
                                      <p:cBhvr>
                                        <p:cTn id="282" dur="500"/>
                                        <p:tgtEl>
                                          <p:spTgt spid="57">
                                            <p:txEl>
                                              <p:pRg st="3" end="3"/>
                                            </p:txEl>
                                          </p:spTgt>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64"/>
                                        </p:tgtEl>
                                        <p:attrNameLst>
                                          <p:attrName>style.visibility</p:attrName>
                                        </p:attrNameLst>
                                      </p:cBhvr>
                                      <p:to>
                                        <p:strVal val="visible"/>
                                      </p:to>
                                    </p:set>
                                    <p:animEffect transition="in" filter="dissolve">
                                      <p:cBhvr>
                                        <p:cTn id="287" dur="500"/>
                                        <p:tgtEl>
                                          <p:spTgt spid="64"/>
                                        </p:tgtEl>
                                      </p:cBhvr>
                                    </p:animEffect>
                                  </p:childTnLst>
                                </p:cTn>
                              </p:par>
                              <p:par>
                                <p:cTn id="288" presetID="9" presetClass="entr" presetSubtype="0" fill="hold" nodeType="withEffect">
                                  <p:stCondLst>
                                    <p:cond delay="0"/>
                                  </p:stCondLst>
                                  <p:childTnLst>
                                    <p:set>
                                      <p:cBhvr>
                                        <p:cTn id="289" dur="1" fill="hold">
                                          <p:stCondLst>
                                            <p:cond delay="0"/>
                                          </p:stCondLst>
                                        </p:cTn>
                                        <p:tgtEl>
                                          <p:spTgt spid="65"/>
                                        </p:tgtEl>
                                        <p:attrNameLst>
                                          <p:attrName>style.visibility</p:attrName>
                                        </p:attrNameLst>
                                      </p:cBhvr>
                                      <p:to>
                                        <p:strVal val="visible"/>
                                      </p:to>
                                    </p:set>
                                    <p:animEffect transition="in" filter="dissolve">
                                      <p:cBhvr>
                                        <p:cTn id="290" dur="500"/>
                                        <p:tgtEl>
                                          <p:spTgt spid="65"/>
                                        </p:tgtEl>
                                      </p:cBhvr>
                                    </p:animEffect>
                                  </p:childTnLst>
                                </p:cTn>
                              </p:par>
                            </p:childTnLst>
                          </p:cTn>
                        </p:par>
                      </p:childTnLst>
                    </p:cTn>
                  </p:par>
                  <p:par>
                    <p:cTn id="291" fill="hold">
                      <p:stCondLst>
                        <p:cond delay="indefinite"/>
                      </p:stCondLst>
                      <p:childTnLst>
                        <p:par>
                          <p:cTn id="292" fill="hold">
                            <p:stCondLst>
                              <p:cond delay="0"/>
                            </p:stCondLst>
                            <p:childTnLst>
                              <p:par>
                                <p:cTn id="293" presetID="9" presetClass="entr" presetSubtype="0" fill="hold" nodeType="clickEffect">
                                  <p:stCondLst>
                                    <p:cond delay="0"/>
                                  </p:stCondLst>
                                  <p:childTnLst>
                                    <p:set>
                                      <p:cBhvr>
                                        <p:cTn id="294" dur="1" fill="hold">
                                          <p:stCondLst>
                                            <p:cond delay="0"/>
                                          </p:stCondLst>
                                        </p:cTn>
                                        <p:tgtEl>
                                          <p:spTgt spid="58">
                                            <p:txEl>
                                              <p:pRg st="2" end="2"/>
                                            </p:txEl>
                                          </p:spTgt>
                                        </p:tgtEl>
                                        <p:attrNameLst>
                                          <p:attrName>style.visibility</p:attrName>
                                        </p:attrNameLst>
                                      </p:cBhvr>
                                      <p:to>
                                        <p:strVal val="visible"/>
                                      </p:to>
                                    </p:set>
                                    <p:animEffect transition="in" filter="dissolve">
                                      <p:cBhvr>
                                        <p:cTn id="295" dur="500"/>
                                        <p:tgtEl>
                                          <p:spTgt spid="58">
                                            <p:txEl>
                                              <p:pRg st="2" end="2"/>
                                            </p:txEl>
                                          </p:spTgt>
                                        </p:tgtEl>
                                      </p:cBhvr>
                                    </p:animEffect>
                                  </p:childTnLst>
                                </p:cTn>
                              </p:par>
                              <p:par>
                                <p:cTn id="296" presetID="9" presetClass="entr" presetSubtype="0" fill="hold" nodeType="withEffect">
                                  <p:stCondLst>
                                    <p:cond delay="0"/>
                                  </p:stCondLst>
                                  <p:childTnLst>
                                    <p:set>
                                      <p:cBhvr>
                                        <p:cTn id="297" dur="1" fill="hold">
                                          <p:stCondLst>
                                            <p:cond delay="0"/>
                                          </p:stCondLst>
                                        </p:cTn>
                                        <p:tgtEl>
                                          <p:spTgt spid="58">
                                            <p:txEl>
                                              <p:pRg st="3" end="3"/>
                                            </p:txEl>
                                          </p:spTgt>
                                        </p:tgtEl>
                                        <p:attrNameLst>
                                          <p:attrName>style.visibility</p:attrName>
                                        </p:attrNameLst>
                                      </p:cBhvr>
                                      <p:to>
                                        <p:strVal val="visible"/>
                                      </p:to>
                                    </p:set>
                                    <p:animEffect transition="in" filter="dissolve">
                                      <p:cBhvr>
                                        <p:cTn id="298" dur="500"/>
                                        <p:tgtEl>
                                          <p:spTgt spid="58">
                                            <p:txEl>
                                              <p:pRg st="3" end="3"/>
                                            </p:txEl>
                                          </p:spTgt>
                                        </p:tgtEl>
                                      </p:cBhvr>
                                    </p:animEffect>
                                  </p:childTnLst>
                                </p:cTn>
                              </p:par>
                            </p:childTnLst>
                          </p:cTn>
                        </p:par>
                      </p:childTnLst>
                    </p:cTn>
                  </p:par>
                  <p:par>
                    <p:cTn id="299" fill="hold">
                      <p:stCondLst>
                        <p:cond delay="indefinite"/>
                      </p:stCondLst>
                      <p:childTnLst>
                        <p:par>
                          <p:cTn id="300" fill="hold">
                            <p:stCondLst>
                              <p:cond delay="0"/>
                            </p:stCondLst>
                            <p:childTnLst>
                              <p:par>
                                <p:cTn id="301" presetID="9" presetClass="entr" presetSubtype="0" fill="hold" nodeType="clickEffect">
                                  <p:stCondLst>
                                    <p:cond delay="0"/>
                                  </p:stCondLst>
                                  <p:childTnLst>
                                    <p:set>
                                      <p:cBhvr>
                                        <p:cTn id="302" dur="1" fill="hold">
                                          <p:stCondLst>
                                            <p:cond delay="0"/>
                                          </p:stCondLst>
                                        </p:cTn>
                                        <p:tgtEl>
                                          <p:spTgt spid="80"/>
                                        </p:tgtEl>
                                        <p:attrNameLst>
                                          <p:attrName>style.visibility</p:attrName>
                                        </p:attrNameLst>
                                      </p:cBhvr>
                                      <p:to>
                                        <p:strVal val="visible"/>
                                      </p:to>
                                    </p:set>
                                    <p:animEffect transition="in" filter="dissolve">
                                      <p:cBhvr>
                                        <p:cTn id="303" dur="500"/>
                                        <p:tgtEl>
                                          <p:spTgt spid="80"/>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66">
                                            <p:txEl>
                                              <p:pRg st="0" end="0"/>
                                            </p:txEl>
                                          </p:spTgt>
                                        </p:tgtEl>
                                        <p:attrNameLst>
                                          <p:attrName>style.visibility</p:attrName>
                                        </p:attrNameLst>
                                      </p:cBhvr>
                                      <p:to>
                                        <p:strVal val="visible"/>
                                      </p:to>
                                    </p:set>
                                    <p:animEffect transition="in" filter="dissolve">
                                      <p:cBhvr>
                                        <p:cTn id="308" dur="500"/>
                                        <p:tgtEl>
                                          <p:spTgt spid="66">
                                            <p:txEl>
                                              <p:pRg st="0" end="0"/>
                                            </p:txEl>
                                          </p:spTgt>
                                        </p:tgtEl>
                                      </p:cBhvr>
                                    </p:animEffect>
                                  </p:childTnLst>
                                </p:cTn>
                              </p:par>
                            </p:childTnLst>
                          </p:cTn>
                        </p:par>
                      </p:childTnLst>
                    </p:cTn>
                  </p:par>
                  <p:par>
                    <p:cTn id="309" fill="hold">
                      <p:stCondLst>
                        <p:cond delay="indefinite"/>
                      </p:stCondLst>
                      <p:childTnLst>
                        <p:par>
                          <p:cTn id="310" fill="hold">
                            <p:stCondLst>
                              <p:cond delay="0"/>
                            </p:stCondLst>
                            <p:childTnLst>
                              <p:par>
                                <p:cTn id="311" presetID="1" presetClass="emph" presetSubtype="2" fill="hold" nodeType="clickEffect">
                                  <p:stCondLst>
                                    <p:cond delay="0"/>
                                  </p:stCondLst>
                                  <p:childTnLst>
                                    <p:animClr clrSpc="rgb" dir="cw">
                                      <p:cBhvr>
                                        <p:cTn id="312" dur="2000" fill="hold"/>
                                        <p:tgtEl>
                                          <p:spTgt spid="26"/>
                                        </p:tgtEl>
                                        <p:attrNameLst>
                                          <p:attrName>fillcolor</p:attrName>
                                        </p:attrNameLst>
                                      </p:cBhvr>
                                      <p:to>
                                        <a:schemeClr val="accent2"/>
                                      </p:to>
                                    </p:animClr>
                                    <p:set>
                                      <p:cBhvr>
                                        <p:cTn id="313" dur="2000" fill="hold"/>
                                        <p:tgtEl>
                                          <p:spTgt spid="26"/>
                                        </p:tgtEl>
                                        <p:attrNameLst>
                                          <p:attrName>fill.type</p:attrName>
                                        </p:attrNameLst>
                                      </p:cBhvr>
                                      <p:to>
                                        <p:strVal val="solid"/>
                                      </p:to>
                                    </p:set>
                                    <p:set>
                                      <p:cBhvr>
                                        <p:cTn id="314" dur="2000" fill="hold"/>
                                        <p:tgtEl>
                                          <p:spTgt spid="26"/>
                                        </p:tgtEl>
                                        <p:attrNameLst>
                                          <p:attrName>fill.on</p:attrName>
                                        </p:attrNameLst>
                                      </p:cBhvr>
                                      <p:to>
                                        <p:strVal val="true"/>
                                      </p:to>
                                    </p:se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66">
                                            <p:txEl>
                                              <p:pRg st="1" end="1"/>
                                            </p:txEl>
                                          </p:spTgt>
                                        </p:tgtEl>
                                        <p:attrNameLst>
                                          <p:attrName>style.visibility</p:attrName>
                                        </p:attrNameLst>
                                      </p:cBhvr>
                                      <p:to>
                                        <p:strVal val="visible"/>
                                      </p:to>
                                    </p:set>
                                    <p:animEffect transition="in" filter="dissolve">
                                      <p:cBhvr>
                                        <p:cTn id="319" dur="500"/>
                                        <p:tgtEl>
                                          <p:spTgt spid="66">
                                            <p:txEl>
                                              <p:pRg st="1" end="1"/>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7" presetClass="emph" presetSubtype="2" fill="hold" nodeType="clickEffect">
                                  <p:stCondLst>
                                    <p:cond delay="0"/>
                                  </p:stCondLst>
                                  <p:childTnLst>
                                    <p:animClr clrSpc="rgb" dir="cw">
                                      <p:cBhvr>
                                        <p:cTn id="323" dur="2000" fill="hold"/>
                                        <p:tgtEl>
                                          <p:spTgt spid="18"/>
                                        </p:tgtEl>
                                        <p:attrNameLst>
                                          <p:attrName>stroke.color</p:attrName>
                                        </p:attrNameLst>
                                      </p:cBhvr>
                                      <p:to>
                                        <a:schemeClr val="accent2"/>
                                      </p:to>
                                    </p:animClr>
                                    <p:set>
                                      <p:cBhvr>
                                        <p:cTn id="324" dur="2000" fill="hold"/>
                                        <p:tgtEl>
                                          <p:spTgt spid="18"/>
                                        </p:tgtEl>
                                        <p:attrNameLst>
                                          <p:attrName>stroke.on</p:attrName>
                                        </p:attrNameLst>
                                      </p:cBhvr>
                                      <p:to>
                                        <p:strVal val="true"/>
                                      </p:to>
                                    </p:set>
                                  </p:childTnLst>
                                </p:cTn>
                              </p:par>
                              <p:par>
                                <p:cTn id="325" presetID="7" presetClass="emph" presetSubtype="2" fill="hold" nodeType="withEffect">
                                  <p:stCondLst>
                                    <p:cond delay="0"/>
                                  </p:stCondLst>
                                  <p:childTnLst>
                                    <p:animClr clrSpc="rgb" dir="cw">
                                      <p:cBhvr>
                                        <p:cTn id="326" dur="2000" fill="hold"/>
                                        <p:tgtEl>
                                          <p:spTgt spid="12"/>
                                        </p:tgtEl>
                                        <p:attrNameLst>
                                          <p:attrName>stroke.color</p:attrName>
                                        </p:attrNameLst>
                                      </p:cBhvr>
                                      <p:to>
                                        <a:schemeClr val="accent2"/>
                                      </p:to>
                                    </p:animClr>
                                    <p:set>
                                      <p:cBhvr>
                                        <p:cTn id="327" dur="2000" fill="hold"/>
                                        <p:tgtEl>
                                          <p:spTgt spid="12"/>
                                        </p:tgtEl>
                                        <p:attrNameLst>
                                          <p:attrName>stroke.on</p:attrName>
                                        </p:attrNameLst>
                                      </p:cBhvr>
                                      <p:to>
                                        <p:strVal val="true"/>
                                      </p:to>
                                    </p:set>
                                  </p:childTnLst>
                                </p:cTn>
                              </p:par>
                            </p:childTnLst>
                          </p:cTn>
                        </p:par>
                      </p:childTnLst>
                    </p:cTn>
                  </p:par>
                  <p:par>
                    <p:cTn id="328" fill="hold">
                      <p:stCondLst>
                        <p:cond delay="indefinite"/>
                      </p:stCondLst>
                      <p:childTnLst>
                        <p:par>
                          <p:cTn id="329" fill="hold">
                            <p:stCondLst>
                              <p:cond delay="0"/>
                            </p:stCondLst>
                            <p:childTnLst>
                              <p:par>
                                <p:cTn id="330" presetID="9" presetClass="entr" presetSubtype="0" fill="hold" nodeType="clickEffect">
                                  <p:stCondLst>
                                    <p:cond delay="0"/>
                                  </p:stCondLst>
                                  <p:childTnLst>
                                    <p:set>
                                      <p:cBhvr>
                                        <p:cTn id="331" dur="1" fill="hold">
                                          <p:stCondLst>
                                            <p:cond delay="0"/>
                                          </p:stCondLst>
                                        </p:cTn>
                                        <p:tgtEl>
                                          <p:spTgt spid="69"/>
                                        </p:tgtEl>
                                        <p:attrNameLst>
                                          <p:attrName>style.visibility</p:attrName>
                                        </p:attrNameLst>
                                      </p:cBhvr>
                                      <p:to>
                                        <p:strVal val="visible"/>
                                      </p:to>
                                    </p:set>
                                    <p:animEffect transition="in" filter="dissolve">
                                      <p:cBhvr>
                                        <p:cTn id="332" dur="500"/>
                                        <p:tgtEl>
                                          <p:spTgt spid="69"/>
                                        </p:tgtEl>
                                      </p:cBhvr>
                                    </p:animEffect>
                                  </p:childTnLst>
                                </p:cTn>
                              </p:par>
                              <p:par>
                                <p:cTn id="333" presetID="9" presetClass="entr" presetSubtype="0" fill="hold" nodeType="withEffect">
                                  <p:stCondLst>
                                    <p:cond delay="0"/>
                                  </p:stCondLst>
                                  <p:childTnLst>
                                    <p:set>
                                      <p:cBhvr>
                                        <p:cTn id="334" dur="1" fill="hold">
                                          <p:stCondLst>
                                            <p:cond delay="0"/>
                                          </p:stCondLst>
                                        </p:cTn>
                                        <p:tgtEl>
                                          <p:spTgt spid="68"/>
                                        </p:tgtEl>
                                        <p:attrNameLst>
                                          <p:attrName>style.visibility</p:attrName>
                                        </p:attrNameLst>
                                      </p:cBhvr>
                                      <p:to>
                                        <p:strVal val="visible"/>
                                      </p:to>
                                    </p:set>
                                    <p:animEffect transition="in" filter="dissolve">
                                      <p:cBhvr>
                                        <p:cTn id="335" dur="500"/>
                                        <p:tgtEl>
                                          <p:spTgt spid="68"/>
                                        </p:tgtEl>
                                      </p:cBhvr>
                                    </p:animEffect>
                                  </p:childTnLst>
                                </p:cTn>
                              </p:par>
                            </p:childTnLst>
                          </p:cTn>
                        </p:par>
                      </p:childTnLst>
                    </p:cTn>
                  </p:par>
                  <p:par>
                    <p:cTn id="336" fill="hold">
                      <p:stCondLst>
                        <p:cond delay="indefinite"/>
                      </p:stCondLst>
                      <p:childTnLst>
                        <p:par>
                          <p:cTn id="337" fill="hold">
                            <p:stCondLst>
                              <p:cond delay="0"/>
                            </p:stCondLst>
                            <p:childTnLst>
                              <p:par>
                                <p:cTn id="338" presetID="9" presetClass="entr" presetSubtype="0" fill="hold" nodeType="clickEffect">
                                  <p:stCondLst>
                                    <p:cond delay="0"/>
                                  </p:stCondLst>
                                  <p:childTnLst>
                                    <p:set>
                                      <p:cBhvr>
                                        <p:cTn id="339" dur="1" fill="hold">
                                          <p:stCondLst>
                                            <p:cond delay="0"/>
                                          </p:stCondLst>
                                        </p:cTn>
                                        <p:tgtEl>
                                          <p:spTgt spid="57">
                                            <p:txEl>
                                              <p:pRg st="5" end="5"/>
                                            </p:txEl>
                                          </p:spTgt>
                                        </p:tgtEl>
                                        <p:attrNameLst>
                                          <p:attrName>style.visibility</p:attrName>
                                        </p:attrNameLst>
                                      </p:cBhvr>
                                      <p:to>
                                        <p:strVal val="visible"/>
                                      </p:to>
                                    </p:set>
                                    <p:animEffect transition="in" filter="dissolve">
                                      <p:cBhvr>
                                        <p:cTn id="340" dur="500"/>
                                        <p:tgtEl>
                                          <p:spTgt spid="57">
                                            <p:txEl>
                                              <p:pRg st="5" end="5"/>
                                            </p:txEl>
                                          </p:spTgt>
                                        </p:tgtEl>
                                      </p:cBhvr>
                                    </p:animEffect>
                                  </p:childTnLst>
                                </p:cTn>
                              </p:par>
                              <p:par>
                                <p:cTn id="341" presetID="9" presetClass="entr" presetSubtype="0" fill="hold" nodeType="withEffect">
                                  <p:stCondLst>
                                    <p:cond delay="0"/>
                                  </p:stCondLst>
                                  <p:childTnLst>
                                    <p:set>
                                      <p:cBhvr>
                                        <p:cTn id="342" dur="1" fill="hold">
                                          <p:stCondLst>
                                            <p:cond delay="0"/>
                                          </p:stCondLst>
                                        </p:cTn>
                                        <p:tgtEl>
                                          <p:spTgt spid="67">
                                            <p:txEl>
                                              <p:pRg st="2" end="2"/>
                                            </p:txEl>
                                          </p:spTgt>
                                        </p:tgtEl>
                                        <p:attrNameLst>
                                          <p:attrName>style.visibility</p:attrName>
                                        </p:attrNameLst>
                                      </p:cBhvr>
                                      <p:to>
                                        <p:strVal val="visible"/>
                                      </p:to>
                                    </p:set>
                                    <p:animEffect transition="in" filter="dissolve">
                                      <p:cBhvr>
                                        <p:cTn id="343" dur="500"/>
                                        <p:tgtEl>
                                          <p:spTgt spid="67">
                                            <p:txEl>
                                              <p:pRg st="2" end="2"/>
                                            </p:txEl>
                                          </p:spTgt>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71"/>
                                        </p:tgtEl>
                                        <p:attrNameLst>
                                          <p:attrName>style.visibility</p:attrName>
                                        </p:attrNameLst>
                                      </p:cBhvr>
                                      <p:to>
                                        <p:strVal val="visible"/>
                                      </p:to>
                                    </p:set>
                                    <p:animEffect transition="in" filter="dissolve">
                                      <p:cBhvr>
                                        <p:cTn id="348" dur="500"/>
                                        <p:tgtEl>
                                          <p:spTgt spid="71"/>
                                        </p:tgtEl>
                                      </p:cBhvr>
                                    </p:animEffect>
                                  </p:childTnLst>
                                </p:cTn>
                              </p:par>
                              <p:par>
                                <p:cTn id="349" presetID="9" presetClass="entr" presetSubtype="0" fill="hold" nodeType="withEffect">
                                  <p:stCondLst>
                                    <p:cond delay="0"/>
                                  </p:stCondLst>
                                  <p:childTnLst>
                                    <p:set>
                                      <p:cBhvr>
                                        <p:cTn id="350" dur="1" fill="hold">
                                          <p:stCondLst>
                                            <p:cond delay="0"/>
                                          </p:stCondLst>
                                        </p:cTn>
                                        <p:tgtEl>
                                          <p:spTgt spid="70"/>
                                        </p:tgtEl>
                                        <p:attrNameLst>
                                          <p:attrName>style.visibility</p:attrName>
                                        </p:attrNameLst>
                                      </p:cBhvr>
                                      <p:to>
                                        <p:strVal val="visible"/>
                                      </p:to>
                                    </p:set>
                                    <p:animEffect transition="in" filter="dissolve">
                                      <p:cBhvr>
                                        <p:cTn id="351" dur="500"/>
                                        <p:tgtEl>
                                          <p:spTgt spid="70"/>
                                        </p:tgtEl>
                                      </p:cBhvr>
                                    </p:animEffect>
                                  </p:childTnLst>
                                </p:cTn>
                              </p:par>
                            </p:childTnLst>
                          </p:cTn>
                        </p:par>
                      </p:childTnLst>
                    </p:cTn>
                  </p:par>
                  <p:par>
                    <p:cTn id="352" fill="hold">
                      <p:stCondLst>
                        <p:cond delay="indefinite"/>
                      </p:stCondLst>
                      <p:childTnLst>
                        <p:par>
                          <p:cTn id="353" fill="hold">
                            <p:stCondLst>
                              <p:cond delay="0"/>
                            </p:stCondLst>
                            <p:childTnLst>
                              <p:par>
                                <p:cTn id="354" presetID="9" presetClass="entr" presetSubtype="0" fill="hold" nodeType="clickEffect">
                                  <p:stCondLst>
                                    <p:cond delay="0"/>
                                  </p:stCondLst>
                                  <p:childTnLst>
                                    <p:set>
                                      <p:cBhvr>
                                        <p:cTn id="355" dur="1" fill="hold">
                                          <p:stCondLst>
                                            <p:cond delay="0"/>
                                          </p:stCondLst>
                                        </p:cTn>
                                        <p:tgtEl>
                                          <p:spTgt spid="72">
                                            <p:txEl>
                                              <p:pRg st="2" end="2"/>
                                            </p:txEl>
                                          </p:spTgt>
                                        </p:tgtEl>
                                        <p:attrNameLst>
                                          <p:attrName>style.visibility</p:attrName>
                                        </p:attrNameLst>
                                      </p:cBhvr>
                                      <p:to>
                                        <p:strVal val="visible"/>
                                      </p:to>
                                    </p:set>
                                    <p:animEffect transition="in" filter="dissolve">
                                      <p:cBhvr>
                                        <p:cTn id="356" dur="500"/>
                                        <p:tgtEl>
                                          <p:spTgt spid="72">
                                            <p:txEl>
                                              <p:pRg st="2" end="2"/>
                                            </p:txEl>
                                          </p:spTgt>
                                        </p:tgtEl>
                                      </p:cBhvr>
                                    </p:animEffect>
                                  </p:childTnLst>
                                </p:cTn>
                              </p:par>
                              <p:par>
                                <p:cTn id="357" presetID="9" presetClass="entr" presetSubtype="0" fill="hold" nodeType="withEffect">
                                  <p:stCondLst>
                                    <p:cond delay="0"/>
                                  </p:stCondLst>
                                  <p:childTnLst>
                                    <p:set>
                                      <p:cBhvr>
                                        <p:cTn id="358" dur="1" fill="hold">
                                          <p:stCondLst>
                                            <p:cond delay="0"/>
                                          </p:stCondLst>
                                        </p:cTn>
                                        <p:tgtEl>
                                          <p:spTgt spid="58">
                                            <p:txEl>
                                              <p:pRg st="5" end="5"/>
                                            </p:txEl>
                                          </p:spTgt>
                                        </p:tgtEl>
                                        <p:attrNameLst>
                                          <p:attrName>style.visibility</p:attrName>
                                        </p:attrNameLst>
                                      </p:cBhvr>
                                      <p:to>
                                        <p:strVal val="visible"/>
                                      </p:to>
                                    </p:set>
                                    <p:animEffect transition="in" filter="dissolve">
                                      <p:cBhvr>
                                        <p:cTn id="359" dur="500"/>
                                        <p:tgtEl>
                                          <p:spTgt spid="58">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9" presetClass="entr" presetSubtype="0" fill="hold" nodeType="clickEffect">
                                  <p:stCondLst>
                                    <p:cond delay="0"/>
                                  </p:stCondLst>
                                  <p:childTnLst>
                                    <p:set>
                                      <p:cBhvr>
                                        <p:cTn id="363" dur="1" fill="hold">
                                          <p:stCondLst>
                                            <p:cond delay="0"/>
                                          </p:stCondLst>
                                        </p:cTn>
                                        <p:tgtEl>
                                          <p:spTgt spid="77"/>
                                        </p:tgtEl>
                                        <p:attrNameLst>
                                          <p:attrName>style.visibility</p:attrName>
                                        </p:attrNameLst>
                                      </p:cBhvr>
                                      <p:to>
                                        <p:strVal val="visible"/>
                                      </p:to>
                                    </p:set>
                                    <p:animEffect transition="in" filter="dissolve">
                                      <p:cBhvr>
                                        <p:cTn id="364" dur="500"/>
                                        <p:tgtEl>
                                          <p:spTgt spid="77"/>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66">
                                            <p:txEl>
                                              <p:pRg st="2" end="2"/>
                                            </p:txEl>
                                          </p:spTgt>
                                        </p:tgtEl>
                                        <p:attrNameLst>
                                          <p:attrName>style.visibility</p:attrName>
                                        </p:attrNameLst>
                                      </p:cBhvr>
                                      <p:to>
                                        <p:strVal val="visible"/>
                                      </p:to>
                                    </p:set>
                                    <p:animEffect transition="in" filter="dissolve">
                                      <p:cBhvr>
                                        <p:cTn id="369" dur="500"/>
                                        <p:tgtEl>
                                          <p:spTgt spid="66">
                                            <p:txEl>
                                              <p:pRg st="2" end="2"/>
                                            </p:txEl>
                                          </p:spTgt>
                                        </p:tgtEl>
                                      </p:cBhvr>
                                    </p:animEffect>
                                  </p:childTnLst>
                                </p:cTn>
                              </p:par>
                            </p:childTnLst>
                          </p:cTn>
                        </p:par>
                      </p:childTnLst>
                    </p:cTn>
                  </p:par>
                  <p:par>
                    <p:cTn id="370" fill="hold">
                      <p:stCondLst>
                        <p:cond delay="indefinite"/>
                      </p:stCondLst>
                      <p:childTnLst>
                        <p:par>
                          <p:cTn id="371" fill="hold">
                            <p:stCondLst>
                              <p:cond delay="0"/>
                            </p:stCondLst>
                            <p:childTnLst>
                              <p:par>
                                <p:cTn id="372" presetID="1" presetClass="emph" presetSubtype="2" fill="hold" nodeType="clickEffect">
                                  <p:stCondLst>
                                    <p:cond delay="0"/>
                                  </p:stCondLst>
                                  <p:childTnLst>
                                    <p:animClr clrSpc="rgb" dir="cw">
                                      <p:cBhvr>
                                        <p:cTn id="373" dur="2000" fill="hold"/>
                                        <p:tgtEl>
                                          <p:spTgt spid="22"/>
                                        </p:tgtEl>
                                        <p:attrNameLst>
                                          <p:attrName>fillcolor</p:attrName>
                                        </p:attrNameLst>
                                      </p:cBhvr>
                                      <p:to>
                                        <a:schemeClr val="accent2"/>
                                      </p:to>
                                    </p:animClr>
                                    <p:set>
                                      <p:cBhvr>
                                        <p:cTn id="374" dur="2000" fill="hold"/>
                                        <p:tgtEl>
                                          <p:spTgt spid="22"/>
                                        </p:tgtEl>
                                        <p:attrNameLst>
                                          <p:attrName>fill.type</p:attrName>
                                        </p:attrNameLst>
                                      </p:cBhvr>
                                      <p:to>
                                        <p:strVal val="solid"/>
                                      </p:to>
                                    </p:set>
                                    <p:set>
                                      <p:cBhvr>
                                        <p:cTn id="375" dur="2000" fill="hold"/>
                                        <p:tgtEl>
                                          <p:spTgt spid="22"/>
                                        </p:tgtEl>
                                        <p:attrNameLst>
                                          <p:attrName>fill.on</p:attrName>
                                        </p:attrNameLst>
                                      </p:cBhvr>
                                      <p:to>
                                        <p:strVal val="true"/>
                                      </p:to>
                                    </p:set>
                                  </p:childTnLst>
                                </p:cTn>
                              </p:par>
                            </p:childTnLst>
                          </p:cTn>
                        </p:par>
                      </p:childTnLst>
                    </p:cTn>
                  </p:par>
                  <p:par>
                    <p:cTn id="376" fill="hold">
                      <p:stCondLst>
                        <p:cond delay="indefinite"/>
                      </p:stCondLst>
                      <p:childTnLst>
                        <p:par>
                          <p:cTn id="377" fill="hold">
                            <p:stCondLst>
                              <p:cond delay="0"/>
                            </p:stCondLst>
                            <p:childTnLst>
                              <p:par>
                                <p:cTn id="378" presetID="9" presetClass="entr" presetSubtype="0" fill="hold" nodeType="clickEffect">
                                  <p:stCondLst>
                                    <p:cond delay="0"/>
                                  </p:stCondLst>
                                  <p:childTnLst>
                                    <p:set>
                                      <p:cBhvr>
                                        <p:cTn id="379" dur="1" fill="hold">
                                          <p:stCondLst>
                                            <p:cond delay="0"/>
                                          </p:stCondLst>
                                        </p:cTn>
                                        <p:tgtEl>
                                          <p:spTgt spid="66">
                                            <p:txEl>
                                              <p:pRg st="3" end="3"/>
                                            </p:txEl>
                                          </p:spTgt>
                                        </p:tgtEl>
                                        <p:attrNameLst>
                                          <p:attrName>style.visibility</p:attrName>
                                        </p:attrNameLst>
                                      </p:cBhvr>
                                      <p:to>
                                        <p:strVal val="visible"/>
                                      </p:to>
                                    </p:set>
                                    <p:animEffect transition="in" filter="dissolve">
                                      <p:cBhvr>
                                        <p:cTn id="380" dur="500"/>
                                        <p:tgtEl>
                                          <p:spTgt spid="66">
                                            <p:txEl>
                                              <p:pRg st="3" end="3"/>
                                            </p:txEl>
                                          </p:spTgt>
                                        </p:tgtEl>
                                      </p:cBhvr>
                                    </p:animEffect>
                                  </p:childTnLst>
                                </p:cTn>
                              </p:par>
                            </p:childTnLst>
                          </p:cTn>
                        </p:par>
                      </p:childTnLst>
                    </p:cTn>
                  </p:par>
                  <p:par>
                    <p:cTn id="381" fill="hold">
                      <p:stCondLst>
                        <p:cond delay="indefinite"/>
                      </p:stCondLst>
                      <p:childTnLst>
                        <p:par>
                          <p:cTn id="382" fill="hold">
                            <p:stCondLst>
                              <p:cond delay="0"/>
                            </p:stCondLst>
                            <p:childTnLst>
                              <p:par>
                                <p:cTn id="383" presetID="7" presetClass="emph" presetSubtype="2" fill="hold" nodeType="clickEffect">
                                  <p:stCondLst>
                                    <p:cond delay="0"/>
                                  </p:stCondLst>
                                  <p:childTnLst>
                                    <p:animClr clrSpc="rgb" dir="cw">
                                      <p:cBhvr>
                                        <p:cTn id="384" dur="2000" fill="hold"/>
                                        <p:tgtEl>
                                          <p:spTgt spid="13"/>
                                        </p:tgtEl>
                                        <p:attrNameLst>
                                          <p:attrName>stroke.color</p:attrName>
                                        </p:attrNameLst>
                                      </p:cBhvr>
                                      <p:to>
                                        <a:schemeClr val="accent2"/>
                                      </p:to>
                                    </p:animClr>
                                    <p:set>
                                      <p:cBhvr>
                                        <p:cTn id="385" dur="2000" fill="hold"/>
                                        <p:tgtEl>
                                          <p:spTgt spid="13"/>
                                        </p:tgtEl>
                                        <p:attrNameLst>
                                          <p:attrName>stroke.on</p:attrName>
                                        </p:attrNameLst>
                                      </p:cBhvr>
                                      <p:to>
                                        <p:strVal val="true"/>
                                      </p:to>
                                    </p:set>
                                  </p:childTnLst>
                                </p:cTn>
                              </p:par>
                              <p:par>
                                <p:cTn id="386" presetID="7" presetClass="emph" presetSubtype="2" fill="hold" nodeType="withEffect">
                                  <p:stCondLst>
                                    <p:cond delay="0"/>
                                  </p:stCondLst>
                                  <p:childTnLst>
                                    <p:animClr clrSpc="rgb" dir="cw">
                                      <p:cBhvr>
                                        <p:cTn id="387" dur="2000" fill="hold"/>
                                        <p:tgtEl>
                                          <p:spTgt spid="16"/>
                                        </p:tgtEl>
                                        <p:attrNameLst>
                                          <p:attrName>stroke.color</p:attrName>
                                        </p:attrNameLst>
                                      </p:cBhvr>
                                      <p:to>
                                        <a:schemeClr val="accent2"/>
                                      </p:to>
                                    </p:animClr>
                                    <p:set>
                                      <p:cBhvr>
                                        <p:cTn id="388" dur="2000" fill="hold"/>
                                        <p:tgtEl>
                                          <p:spTgt spid="16"/>
                                        </p:tgtEl>
                                        <p:attrNameLst>
                                          <p:attrName>stroke.on</p:attrName>
                                        </p:attrNameLst>
                                      </p:cBhvr>
                                      <p:to>
                                        <p:strVal val="true"/>
                                      </p:to>
                                    </p:set>
                                  </p:childTnLst>
                                </p:cTn>
                              </p:par>
                              <p:par>
                                <p:cTn id="389" presetID="7" presetClass="emph" presetSubtype="2" fill="hold" nodeType="withEffect">
                                  <p:stCondLst>
                                    <p:cond delay="0"/>
                                  </p:stCondLst>
                                  <p:childTnLst>
                                    <p:animClr clrSpc="rgb" dir="cw">
                                      <p:cBhvr>
                                        <p:cTn id="390" dur="2000" fill="hold"/>
                                        <p:tgtEl>
                                          <p:spTgt spid="14"/>
                                        </p:tgtEl>
                                        <p:attrNameLst>
                                          <p:attrName>stroke.color</p:attrName>
                                        </p:attrNameLst>
                                      </p:cBhvr>
                                      <p:to>
                                        <a:schemeClr val="accent2"/>
                                      </p:to>
                                    </p:animClr>
                                    <p:set>
                                      <p:cBhvr>
                                        <p:cTn id="391" dur="2000" fill="hold"/>
                                        <p:tgtEl>
                                          <p:spTgt spid="14"/>
                                        </p:tgtEl>
                                        <p:attrNameLst>
                                          <p:attrName>stroke.on</p:attrName>
                                        </p:attrNameLst>
                                      </p:cBhvr>
                                      <p:to>
                                        <p:strVal val="true"/>
                                      </p:to>
                                    </p:set>
                                  </p:childTnLst>
                                </p:cTn>
                              </p:par>
                            </p:childTnLst>
                          </p:cTn>
                        </p:par>
                      </p:childTnLst>
                    </p:cTn>
                  </p:par>
                  <p:par>
                    <p:cTn id="392" fill="hold">
                      <p:stCondLst>
                        <p:cond delay="indefinite"/>
                      </p:stCondLst>
                      <p:childTnLst>
                        <p:par>
                          <p:cTn id="393" fill="hold">
                            <p:stCondLst>
                              <p:cond delay="0"/>
                            </p:stCondLst>
                            <p:childTnLst>
                              <p:par>
                                <p:cTn id="394" presetID="9" presetClass="entr" presetSubtype="0" fill="hold" nodeType="clickEffect">
                                  <p:stCondLst>
                                    <p:cond delay="0"/>
                                  </p:stCondLst>
                                  <p:childTnLst>
                                    <p:set>
                                      <p:cBhvr>
                                        <p:cTn id="395" dur="1" fill="hold">
                                          <p:stCondLst>
                                            <p:cond delay="0"/>
                                          </p:stCondLst>
                                        </p:cTn>
                                        <p:tgtEl>
                                          <p:spTgt spid="81"/>
                                        </p:tgtEl>
                                        <p:attrNameLst>
                                          <p:attrName>style.visibility</p:attrName>
                                        </p:attrNameLst>
                                      </p:cBhvr>
                                      <p:to>
                                        <p:strVal val="visible"/>
                                      </p:to>
                                    </p:set>
                                    <p:animEffect transition="in" filter="dissolve">
                                      <p:cBhvr>
                                        <p:cTn id="396" dur="500"/>
                                        <p:tgtEl>
                                          <p:spTgt spid="81"/>
                                        </p:tgtEl>
                                      </p:cBhvr>
                                    </p:animEffect>
                                  </p:childTnLst>
                                </p:cTn>
                              </p:par>
                              <p:par>
                                <p:cTn id="397" presetID="9" presetClass="entr" presetSubtype="0" fill="hold" nodeType="withEffect">
                                  <p:stCondLst>
                                    <p:cond delay="0"/>
                                  </p:stCondLst>
                                  <p:childTnLst>
                                    <p:set>
                                      <p:cBhvr>
                                        <p:cTn id="398" dur="1" fill="hold">
                                          <p:stCondLst>
                                            <p:cond delay="0"/>
                                          </p:stCondLst>
                                        </p:cTn>
                                        <p:tgtEl>
                                          <p:spTgt spid="82"/>
                                        </p:tgtEl>
                                        <p:attrNameLst>
                                          <p:attrName>style.visibility</p:attrName>
                                        </p:attrNameLst>
                                      </p:cBhvr>
                                      <p:to>
                                        <p:strVal val="visible"/>
                                      </p:to>
                                    </p:set>
                                    <p:animEffect transition="in" filter="dissolve">
                                      <p:cBhvr>
                                        <p:cTn id="399" dur="500"/>
                                        <p:tgtEl>
                                          <p:spTgt spid="82"/>
                                        </p:tgtEl>
                                      </p:cBhvr>
                                    </p:animEffec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67">
                                            <p:txEl>
                                              <p:pRg st="5" end="5"/>
                                            </p:txEl>
                                          </p:spTgt>
                                        </p:tgtEl>
                                        <p:attrNameLst>
                                          <p:attrName>style.visibility</p:attrName>
                                        </p:attrNameLst>
                                      </p:cBhvr>
                                      <p:to>
                                        <p:strVal val="visible"/>
                                      </p:to>
                                    </p:set>
                                    <p:animEffect transition="in" filter="dissolve">
                                      <p:cBhvr>
                                        <p:cTn id="404" dur="500"/>
                                        <p:tgtEl>
                                          <p:spTgt spid="67">
                                            <p:txEl>
                                              <p:pRg st="5" end="5"/>
                                            </p:txEl>
                                          </p:spTgt>
                                        </p:tgtEl>
                                      </p:cBhvr>
                                    </p:animEffect>
                                  </p:childTnLst>
                                </p:cTn>
                              </p:par>
                              <p:par>
                                <p:cTn id="405" presetID="9" presetClass="entr" presetSubtype="0" fill="hold" nodeType="withEffect">
                                  <p:stCondLst>
                                    <p:cond delay="0"/>
                                  </p:stCondLst>
                                  <p:childTnLst>
                                    <p:set>
                                      <p:cBhvr>
                                        <p:cTn id="406" dur="1" fill="hold">
                                          <p:stCondLst>
                                            <p:cond delay="0"/>
                                          </p:stCondLst>
                                        </p:cTn>
                                        <p:tgtEl>
                                          <p:spTgt spid="57">
                                            <p:txEl>
                                              <p:pRg st="6" end="6"/>
                                            </p:txEl>
                                          </p:spTgt>
                                        </p:tgtEl>
                                        <p:attrNameLst>
                                          <p:attrName>style.visibility</p:attrName>
                                        </p:attrNameLst>
                                      </p:cBhvr>
                                      <p:to>
                                        <p:strVal val="visible"/>
                                      </p:to>
                                    </p:set>
                                    <p:animEffect transition="in" filter="dissolve">
                                      <p:cBhvr>
                                        <p:cTn id="407" dur="500"/>
                                        <p:tgtEl>
                                          <p:spTgt spid="57">
                                            <p:txEl>
                                              <p:pRg st="6" end="6"/>
                                            </p:txEl>
                                          </p:spTgt>
                                        </p:tgtEl>
                                      </p:cBhvr>
                                    </p:animEffect>
                                  </p:childTnLst>
                                </p:cTn>
                              </p:par>
                            </p:childTnLst>
                          </p:cTn>
                        </p:par>
                      </p:childTnLst>
                    </p:cTn>
                  </p:par>
                  <p:par>
                    <p:cTn id="408" fill="hold">
                      <p:stCondLst>
                        <p:cond delay="indefinite"/>
                      </p:stCondLst>
                      <p:childTnLst>
                        <p:par>
                          <p:cTn id="409" fill="hold">
                            <p:stCondLst>
                              <p:cond delay="0"/>
                            </p:stCondLst>
                            <p:childTnLst>
                              <p:par>
                                <p:cTn id="410" presetID="9" presetClass="entr" presetSubtype="0" fill="hold" nodeType="clickEffect">
                                  <p:stCondLst>
                                    <p:cond delay="0"/>
                                  </p:stCondLst>
                                  <p:childTnLst>
                                    <p:set>
                                      <p:cBhvr>
                                        <p:cTn id="411" dur="1" fill="hold">
                                          <p:stCondLst>
                                            <p:cond delay="0"/>
                                          </p:stCondLst>
                                        </p:cTn>
                                        <p:tgtEl>
                                          <p:spTgt spid="83"/>
                                        </p:tgtEl>
                                        <p:attrNameLst>
                                          <p:attrName>style.visibility</p:attrName>
                                        </p:attrNameLst>
                                      </p:cBhvr>
                                      <p:to>
                                        <p:strVal val="visible"/>
                                      </p:to>
                                    </p:set>
                                    <p:animEffect transition="in" filter="dissolve">
                                      <p:cBhvr>
                                        <p:cTn id="412" dur="500"/>
                                        <p:tgtEl>
                                          <p:spTgt spid="83"/>
                                        </p:tgtEl>
                                      </p:cBhvr>
                                    </p:animEffect>
                                  </p:childTnLst>
                                </p:cTn>
                              </p:par>
                              <p:par>
                                <p:cTn id="413" presetID="9" presetClass="entr" presetSubtype="0" fill="hold" nodeType="withEffect">
                                  <p:stCondLst>
                                    <p:cond delay="0"/>
                                  </p:stCondLst>
                                  <p:childTnLst>
                                    <p:set>
                                      <p:cBhvr>
                                        <p:cTn id="414" dur="1" fill="hold">
                                          <p:stCondLst>
                                            <p:cond delay="0"/>
                                          </p:stCondLst>
                                        </p:cTn>
                                        <p:tgtEl>
                                          <p:spTgt spid="84"/>
                                        </p:tgtEl>
                                        <p:attrNameLst>
                                          <p:attrName>style.visibility</p:attrName>
                                        </p:attrNameLst>
                                      </p:cBhvr>
                                      <p:to>
                                        <p:strVal val="visible"/>
                                      </p:to>
                                    </p:set>
                                    <p:animEffect transition="in" filter="dissolve">
                                      <p:cBhvr>
                                        <p:cTn id="415" dur="500"/>
                                        <p:tgtEl>
                                          <p:spTgt spid="84"/>
                                        </p:tgtEl>
                                      </p:cBhvr>
                                    </p:animEffect>
                                  </p:childTnLst>
                                </p:cTn>
                              </p:par>
                            </p:childTnLst>
                          </p:cTn>
                        </p:par>
                      </p:childTnLst>
                    </p:cTn>
                  </p:par>
                  <p:par>
                    <p:cTn id="416" fill="hold">
                      <p:stCondLst>
                        <p:cond delay="indefinite"/>
                      </p:stCondLst>
                      <p:childTnLst>
                        <p:par>
                          <p:cTn id="417" fill="hold">
                            <p:stCondLst>
                              <p:cond delay="0"/>
                            </p:stCondLst>
                            <p:childTnLst>
                              <p:par>
                                <p:cTn id="418" presetID="9" presetClass="entr" presetSubtype="0" fill="hold" nodeType="clickEffect">
                                  <p:stCondLst>
                                    <p:cond delay="0"/>
                                  </p:stCondLst>
                                  <p:childTnLst>
                                    <p:set>
                                      <p:cBhvr>
                                        <p:cTn id="419" dur="1" fill="hold">
                                          <p:stCondLst>
                                            <p:cond delay="0"/>
                                          </p:stCondLst>
                                        </p:cTn>
                                        <p:tgtEl>
                                          <p:spTgt spid="72">
                                            <p:txEl>
                                              <p:pRg st="5" end="5"/>
                                            </p:txEl>
                                          </p:spTgt>
                                        </p:tgtEl>
                                        <p:attrNameLst>
                                          <p:attrName>style.visibility</p:attrName>
                                        </p:attrNameLst>
                                      </p:cBhvr>
                                      <p:to>
                                        <p:strVal val="visible"/>
                                      </p:to>
                                    </p:set>
                                    <p:animEffect transition="in" filter="dissolve">
                                      <p:cBhvr>
                                        <p:cTn id="420" dur="500"/>
                                        <p:tgtEl>
                                          <p:spTgt spid="72">
                                            <p:txEl>
                                              <p:pRg st="5" end="5"/>
                                            </p:txEl>
                                          </p:spTgt>
                                        </p:tgtEl>
                                      </p:cBhvr>
                                    </p:animEffect>
                                  </p:childTnLst>
                                </p:cTn>
                              </p:par>
                              <p:par>
                                <p:cTn id="421" presetID="9" presetClass="entr" presetSubtype="0" fill="hold" nodeType="withEffect">
                                  <p:stCondLst>
                                    <p:cond delay="0"/>
                                  </p:stCondLst>
                                  <p:childTnLst>
                                    <p:set>
                                      <p:cBhvr>
                                        <p:cTn id="422" dur="1" fill="hold">
                                          <p:stCondLst>
                                            <p:cond delay="0"/>
                                          </p:stCondLst>
                                        </p:cTn>
                                        <p:tgtEl>
                                          <p:spTgt spid="58">
                                            <p:txEl>
                                              <p:pRg st="6" end="6"/>
                                            </p:txEl>
                                          </p:spTgt>
                                        </p:tgtEl>
                                        <p:attrNameLst>
                                          <p:attrName>style.visibility</p:attrName>
                                        </p:attrNameLst>
                                      </p:cBhvr>
                                      <p:to>
                                        <p:strVal val="visible"/>
                                      </p:to>
                                    </p:set>
                                    <p:animEffect transition="in" filter="dissolve">
                                      <p:cBhvr>
                                        <p:cTn id="423" dur="500"/>
                                        <p:tgtEl>
                                          <p:spTgt spid="58">
                                            <p:txEl>
                                              <p:pRg st="6" end="6"/>
                                            </p:txEl>
                                          </p:spTgt>
                                        </p:tgtEl>
                                      </p:cBhvr>
                                    </p:animEffect>
                                  </p:childTnLst>
                                </p:cTn>
                              </p:par>
                            </p:childTnLst>
                          </p:cTn>
                        </p:par>
                      </p:childTnLst>
                    </p:cTn>
                  </p:par>
                  <p:par>
                    <p:cTn id="424" fill="hold">
                      <p:stCondLst>
                        <p:cond delay="indefinite"/>
                      </p:stCondLst>
                      <p:childTnLst>
                        <p:par>
                          <p:cTn id="425" fill="hold">
                            <p:stCondLst>
                              <p:cond delay="0"/>
                            </p:stCondLst>
                            <p:childTnLst>
                              <p:par>
                                <p:cTn id="426" presetID="9" presetClass="entr" presetSubtype="0" fill="hold" nodeType="clickEffect">
                                  <p:stCondLst>
                                    <p:cond delay="0"/>
                                  </p:stCondLst>
                                  <p:childTnLst>
                                    <p:set>
                                      <p:cBhvr>
                                        <p:cTn id="427" dur="1" fill="hold">
                                          <p:stCondLst>
                                            <p:cond delay="0"/>
                                          </p:stCondLst>
                                        </p:cTn>
                                        <p:tgtEl>
                                          <p:spTgt spid="78"/>
                                        </p:tgtEl>
                                        <p:attrNameLst>
                                          <p:attrName>style.visibility</p:attrName>
                                        </p:attrNameLst>
                                      </p:cBhvr>
                                      <p:to>
                                        <p:strVal val="visible"/>
                                      </p:to>
                                    </p:set>
                                    <p:animEffect transition="in" filter="dissolve">
                                      <p:cBhvr>
                                        <p:cTn id="428" dur="500"/>
                                        <p:tgtEl>
                                          <p:spTgt spid="78"/>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6">
                                            <p:txEl>
                                              <p:pRg st="0" end="0"/>
                                            </p:txEl>
                                          </p:spTgt>
                                        </p:tgtEl>
                                        <p:attrNameLst>
                                          <p:attrName>style.visibility</p:attrName>
                                        </p:attrNameLst>
                                      </p:cBhvr>
                                      <p:to>
                                        <p:strVal val="visible"/>
                                      </p:to>
                                    </p:set>
                                    <p:animEffect transition="in" filter="dissolve">
                                      <p:cBhvr>
                                        <p:cTn id="433" dur="500"/>
                                        <p:tgtEl>
                                          <p:spTgt spid="86">
                                            <p:txEl>
                                              <p:pRg st="0" end="0"/>
                                            </p:txEl>
                                          </p:spTgt>
                                        </p:tgtEl>
                                      </p:cBhvr>
                                    </p:animEffect>
                                  </p:childTnLst>
                                </p:cTn>
                              </p:par>
                            </p:childTnLst>
                          </p:cTn>
                        </p:par>
                      </p:childTnLst>
                    </p:cTn>
                  </p:par>
                  <p:par>
                    <p:cTn id="434" fill="hold">
                      <p:stCondLst>
                        <p:cond delay="indefinite"/>
                      </p:stCondLst>
                      <p:childTnLst>
                        <p:par>
                          <p:cTn id="435" fill="hold">
                            <p:stCondLst>
                              <p:cond delay="0"/>
                            </p:stCondLst>
                            <p:childTnLst>
                              <p:par>
                                <p:cTn id="436" presetID="1" presetClass="emph" presetSubtype="2" fill="hold" nodeType="clickEffect">
                                  <p:stCondLst>
                                    <p:cond delay="0"/>
                                  </p:stCondLst>
                                  <p:childTnLst>
                                    <p:animClr clrSpc="rgb" dir="cw">
                                      <p:cBhvr>
                                        <p:cTn id="437" dur="2000" fill="hold"/>
                                        <p:tgtEl>
                                          <p:spTgt spid="25"/>
                                        </p:tgtEl>
                                        <p:attrNameLst>
                                          <p:attrName>fillcolor</p:attrName>
                                        </p:attrNameLst>
                                      </p:cBhvr>
                                      <p:to>
                                        <a:schemeClr val="accent2"/>
                                      </p:to>
                                    </p:animClr>
                                    <p:set>
                                      <p:cBhvr>
                                        <p:cTn id="438" dur="2000" fill="hold"/>
                                        <p:tgtEl>
                                          <p:spTgt spid="25"/>
                                        </p:tgtEl>
                                        <p:attrNameLst>
                                          <p:attrName>fill.type</p:attrName>
                                        </p:attrNameLst>
                                      </p:cBhvr>
                                      <p:to>
                                        <p:strVal val="solid"/>
                                      </p:to>
                                    </p:set>
                                    <p:set>
                                      <p:cBhvr>
                                        <p:cTn id="439" dur="2000" fill="hold"/>
                                        <p:tgtEl>
                                          <p:spTgt spid="25"/>
                                        </p:tgtEl>
                                        <p:attrNameLst>
                                          <p:attrName>fill.on</p:attrName>
                                        </p:attrNameLst>
                                      </p:cBhvr>
                                      <p:to>
                                        <p:strVal val="true"/>
                                      </p:to>
                                    </p:set>
                                  </p:childTnLst>
                                </p:cTn>
                              </p:par>
                            </p:childTnLst>
                          </p:cTn>
                        </p:par>
                      </p:childTnLst>
                    </p:cTn>
                  </p:par>
                  <p:par>
                    <p:cTn id="440" fill="hold">
                      <p:stCondLst>
                        <p:cond delay="indefinite"/>
                      </p:stCondLst>
                      <p:childTnLst>
                        <p:par>
                          <p:cTn id="441" fill="hold">
                            <p:stCondLst>
                              <p:cond delay="0"/>
                            </p:stCondLst>
                            <p:childTnLst>
                              <p:par>
                                <p:cTn id="442" presetID="9" presetClass="entr" presetSubtype="0" fill="hold" nodeType="clickEffect">
                                  <p:stCondLst>
                                    <p:cond delay="0"/>
                                  </p:stCondLst>
                                  <p:childTnLst>
                                    <p:set>
                                      <p:cBhvr>
                                        <p:cTn id="443" dur="1" fill="hold">
                                          <p:stCondLst>
                                            <p:cond delay="0"/>
                                          </p:stCondLst>
                                        </p:cTn>
                                        <p:tgtEl>
                                          <p:spTgt spid="86">
                                            <p:txEl>
                                              <p:pRg st="1" end="1"/>
                                            </p:txEl>
                                          </p:spTgt>
                                        </p:tgtEl>
                                        <p:attrNameLst>
                                          <p:attrName>style.visibility</p:attrName>
                                        </p:attrNameLst>
                                      </p:cBhvr>
                                      <p:to>
                                        <p:strVal val="visible"/>
                                      </p:to>
                                    </p:set>
                                    <p:animEffect transition="in" filter="dissolve">
                                      <p:cBhvr>
                                        <p:cTn id="444" dur="500"/>
                                        <p:tgtEl>
                                          <p:spTgt spid="86">
                                            <p:txEl>
                                              <p:pRg st="1" end="1"/>
                                            </p:txEl>
                                          </p:spTgt>
                                        </p:tgtEl>
                                      </p:cBhvr>
                                    </p:animEffect>
                                  </p:childTnLst>
                                </p:cTn>
                              </p:par>
                            </p:childTnLst>
                          </p:cTn>
                        </p:par>
                      </p:childTnLst>
                    </p:cTn>
                  </p:par>
                  <p:par>
                    <p:cTn id="445" fill="hold">
                      <p:stCondLst>
                        <p:cond delay="indefinite"/>
                      </p:stCondLst>
                      <p:childTnLst>
                        <p:par>
                          <p:cTn id="446" fill="hold">
                            <p:stCondLst>
                              <p:cond delay="0"/>
                            </p:stCondLst>
                            <p:childTnLst>
                              <p:par>
                                <p:cTn id="447" presetID="7" presetClass="emph" presetSubtype="2" fill="hold" nodeType="clickEffect">
                                  <p:stCondLst>
                                    <p:cond delay="0"/>
                                  </p:stCondLst>
                                  <p:childTnLst>
                                    <p:animClr clrSpc="rgb" dir="cw">
                                      <p:cBhvr>
                                        <p:cTn id="448" dur="2000" fill="hold"/>
                                        <p:tgtEl>
                                          <p:spTgt spid="8"/>
                                        </p:tgtEl>
                                        <p:attrNameLst>
                                          <p:attrName>stroke.color</p:attrName>
                                        </p:attrNameLst>
                                      </p:cBhvr>
                                      <p:to>
                                        <a:schemeClr val="accent2"/>
                                      </p:to>
                                    </p:animClr>
                                    <p:set>
                                      <p:cBhvr>
                                        <p:cTn id="449" dur="2000" fill="hold"/>
                                        <p:tgtEl>
                                          <p:spTgt spid="8"/>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15"/>
                                        </p:tgtEl>
                                        <p:attrNameLst>
                                          <p:attrName>stroke.color</p:attrName>
                                        </p:attrNameLst>
                                      </p:cBhvr>
                                      <p:to>
                                        <a:schemeClr val="accent2"/>
                                      </p:to>
                                    </p:animClr>
                                    <p:set>
                                      <p:cBhvr>
                                        <p:cTn id="452" dur="2000" fill="hold"/>
                                        <p:tgtEl>
                                          <p:spTgt spid="15"/>
                                        </p:tgtEl>
                                        <p:attrNameLst>
                                          <p:attrName>stroke.on</p:attrName>
                                        </p:attrNameLst>
                                      </p:cBhvr>
                                      <p:to>
                                        <p:strVal val="true"/>
                                      </p:to>
                                    </p:set>
                                  </p:childTnLst>
                                </p:cTn>
                              </p:par>
                            </p:childTnLst>
                          </p:cTn>
                        </p:par>
                      </p:childTnLst>
                    </p:cTn>
                  </p:par>
                  <p:par>
                    <p:cTn id="453" fill="hold">
                      <p:stCondLst>
                        <p:cond delay="indefinite"/>
                      </p:stCondLst>
                      <p:childTnLst>
                        <p:par>
                          <p:cTn id="454" fill="hold">
                            <p:stCondLst>
                              <p:cond delay="0"/>
                            </p:stCondLst>
                            <p:childTnLst>
                              <p:par>
                                <p:cTn id="455" presetID="9" presetClass="entr" presetSubtype="0" fill="hold" nodeType="clickEffect">
                                  <p:stCondLst>
                                    <p:cond delay="0"/>
                                  </p:stCondLst>
                                  <p:childTnLst>
                                    <p:set>
                                      <p:cBhvr>
                                        <p:cTn id="456" dur="1" fill="hold">
                                          <p:stCondLst>
                                            <p:cond delay="0"/>
                                          </p:stCondLst>
                                        </p:cTn>
                                        <p:tgtEl>
                                          <p:spTgt spid="87"/>
                                        </p:tgtEl>
                                        <p:attrNameLst>
                                          <p:attrName>style.visibility</p:attrName>
                                        </p:attrNameLst>
                                      </p:cBhvr>
                                      <p:to>
                                        <p:strVal val="visible"/>
                                      </p:to>
                                    </p:set>
                                    <p:animEffect transition="in" filter="dissolve">
                                      <p:cBhvr>
                                        <p:cTn id="457" dur="500"/>
                                        <p:tgtEl>
                                          <p:spTgt spid="87"/>
                                        </p:tgtEl>
                                      </p:cBhvr>
                                    </p:animEffect>
                                  </p:childTnLst>
                                </p:cTn>
                              </p:par>
                              <p:par>
                                <p:cTn id="458" presetID="9" presetClass="entr" presetSubtype="0" fill="hold" nodeType="withEffect">
                                  <p:stCondLst>
                                    <p:cond delay="0"/>
                                  </p:stCondLst>
                                  <p:childTnLst>
                                    <p:set>
                                      <p:cBhvr>
                                        <p:cTn id="459" dur="1" fill="hold">
                                          <p:stCondLst>
                                            <p:cond delay="0"/>
                                          </p:stCondLst>
                                        </p:cTn>
                                        <p:tgtEl>
                                          <p:spTgt spid="88"/>
                                        </p:tgtEl>
                                        <p:attrNameLst>
                                          <p:attrName>style.visibility</p:attrName>
                                        </p:attrNameLst>
                                      </p:cBhvr>
                                      <p:to>
                                        <p:strVal val="visible"/>
                                      </p:to>
                                    </p:set>
                                    <p:animEffect transition="in" filter="dissolve">
                                      <p:cBhvr>
                                        <p:cTn id="460" dur="500"/>
                                        <p:tgtEl>
                                          <p:spTgt spid="88"/>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67">
                                            <p:txEl>
                                              <p:pRg st="6" end="6"/>
                                            </p:txEl>
                                          </p:spTgt>
                                        </p:tgtEl>
                                        <p:attrNameLst>
                                          <p:attrName>style.visibility</p:attrName>
                                        </p:attrNameLst>
                                      </p:cBhvr>
                                      <p:to>
                                        <p:strVal val="visible"/>
                                      </p:to>
                                    </p:set>
                                    <p:animEffect transition="in" filter="dissolve">
                                      <p:cBhvr>
                                        <p:cTn id="465" dur="500"/>
                                        <p:tgtEl>
                                          <p:spTgt spid="67">
                                            <p:txEl>
                                              <p:pRg st="6" end="6"/>
                                            </p:txEl>
                                          </p:spTgt>
                                        </p:tgtEl>
                                      </p:cBhvr>
                                    </p:animEffect>
                                  </p:childTnLst>
                                </p:cTn>
                              </p:par>
                              <p:par>
                                <p:cTn id="466" presetID="9" presetClass="entr" presetSubtype="0" fill="hold" nodeType="withEffect">
                                  <p:stCondLst>
                                    <p:cond delay="0"/>
                                  </p:stCondLst>
                                  <p:childTnLst>
                                    <p:set>
                                      <p:cBhvr>
                                        <p:cTn id="467" dur="1" fill="hold">
                                          <p:stCondLst>
                                            <p:cond delay="0"/>
                                          </p:stCondLst>
                                        </p:cTn>
                                        <p:tgtEl>
                                          <p:spTgt spid="89">
                                            <p:txEl>
                                              <p:pRg st="2" end="2"/>
                                            </p:txEl>
                                          </p:spTgt>
                                        </p:tgtEl>
                                        <p:attrNameLst>
                                          <p:attrName>style.visibility</p:attrName>
                                        </p:attrNameLst>
                                      </p:cBhvr>
                                      <p:to>
                                        <p:strVal val="visible"/>
                                      </p:to>
                                    </p:set>
                                    <p:animEffect transition="in" filter="dissolve">
                                      <p:cBhvr>
                                        <p:cTn id="468" dur="500"/>
                                        <p:tgtEl>
                                          <p:spTgt spid="89">
                                            <p:txEl>
                                              <p:pRg st="2" end="2"/>
                                            </p:txEl>
                                          </p:spTgt>
                                        </p:tgtEl>
                                      </p:cBhvr>
                                    </p:animEffect>
                                  </p:childTnLst>
                                </p:cTn>
                              </p:par>
                            </p:childTnLst>
                          </p:cTn>
                        </p:par>
                      </p:childTnLst>
                    </p:cTn>
                  </p:par>
                  <p:par>
                    <p:cTn id="469" fill="hold">
                      <p:stCondLst>
                        <p:cond delay="indefinite"/>
                      </p:stCondLst>
                      <p:childTnLst>
                        <p:par>
                          <p:cTn id="470" fill="hold">
                            <p:stCondLst>
                              <p:cond delay="0"/>
                            </p:stCondLst>
                            <p:childTnLst>
                              <p:par>
                                <p:cTn id="471" presetID="9" presetClass="entr" presetSubtype="0" fill="hold" nodeType="clickEffect">
                                  <p:stCondLst>
                                    <p:cond delay="0"/>
                                  </p:stCondLst>
                                  <p:childTnLst>
                                    <p:set>
                                      <p:cBhvr>
                                        <p:cTn id="472" dur="1" fill="hold">
                                          <p:stCondLst>
                                            <p:cond delay="0"/>
                                          </p:stCondLst>
                                        </p:cTn>
                                        <p:tgtEl>
                                          <p:spTgt spid="90"/>
                                        </p:tgtEl>
                                        <p:attrNameLst>
                                          <p:attrName>style.visibility</p:attrName>
                                        </p:attrNameLst>
                                      </p:cBhvr>
                                      <p:to>
                                        <p:strVal val="visible"/>
                                      </p:to>
                                    </p:set>
                                    <p:animEffect transition="in" filter="dissolve">
                                      <p:cBhvr>
                                        <p:cTn id="473" dur="500"/>
                                        <p:tgtEl>
                                          <p:spTgt spid="90"/>
                                        </p:tgtEl>
                                      </p:cBhvr>
                                    </p:animEffect>
                                  </p:childTnLst>
                                </p:cTn>
                              </p:par>
                              <p:par>
                                <p:cTn id="474" presetID="9" presetClass="entr" presetSubtype="0" fill="hold" nodeType="withEffect">
                                  <p:stCondLst>
                                    <p:cond delay="0"/>
                                  </p:stCondLst>
                                  <p:childTnLst>
                                    <p:set>
                                      <p:cBhvr>
                                        <p:cTn id="475" dur="1" fill="hold">
                                          <p:stCondLst>
                                            <p:cond delay="0"/>
                                          </p:stCondLst>
                                        </p:cTn>
                                        <p:tgtEl>
                                          <p:spTgt spid="91"/>
                                        </p:tgtEl>
                                        <p:attrNameLst>
                                          <p:attrName>style.visibility</p:attrName>
                                        </p:attrNameLst>
                                      </p:cBhvr>
                                      <p:to>
                                        <p:strVal val="visible"/>
                                      </p:to>
                                    </p:set>
                                    <p:animEffect transition="in" filter="dissolve">
                                      <p:cBhvr>
                                        <p:cTn id="476" dur="500"/>
                                        <p:tgtEl>
                                          <p:spTgt spid="91"/>
                                        </p:tgtEl>
                                      </p:cBhvr>
                                    </p:animEffect>
                                  </p:childTnLst>
                                </p:cTn>
                              </p:par>
                            </p:childTnLst>
                          </p:cTn>
                        </p:par>
                      </p:childTnLst>
                    </p:cTn>
                  </p:par>
                  <p:par>
                    <p:cTn id="477" fill="hold">
                      <p:stCondLst>
                        <p:cond delay="indefinite"/>
                      </p:stCondLst>
                      <p:childTnLst>
                        <p:par>
                          <p:cTn id="478" fill="hold">
                            <p:stCondLst>
                              <p:cond delay="0"/>
                            </p:stCondLst>
                            <p:childTnLst>
                              <p:par>
                                <p:cTn id="479" presetID="9" presetClass="entr" presetSubtype="0" fill="hold" nodeType="clickEffect">
                                  <p:stCondLst>
                                    <p:cond delay="0"/>
                                  </p:stCondLst>
                                  <p:childTnLst>
                                    <p:set>
                                      <p:cBhvr>
                                        <p:cTn id="480" dur="1" fill="hold">
                                          <p:stCondLst>
                                            <p:cond delay="0"/>
                                          </p:stCondLst>
                                        </p:cTn>
                                        <p:tgtEl>
                                          <p:spTgt spid="72">
                                            <p:txEl>
                                              <p:pRg st="6" end="6"/>
                                            </p:txEl>
                                          </p:spTgt>
                                        </p:tgtEl>
                                        <p:attrNameLst>
                                          <p:attrName>style.visibility</p:attrName>
                                        </p:attrNameLst>
                                      </p:cBhvr>
                                      <p:to>
                                        <p:strVal val="visible"/>
                                      </p:to>
                                    </p:set>
                                    <p:animEffect transition="in" filter="dissolve">
                                      <p:cBhvr>
                                        <p:cTn id="481" dur="500"/>
                                        <p:tgtEl>
                                          <p:spTgt spid="72">
                                            <p:txEl>
                                              <p:pRg st="6" end="6"/>
                                            </p:txEl>
                                          </p:spTgt>
                                        </p:tgtEl>
                                      </p:cBhvr>
                                    </p:animEffect>
                                  </p:childTnLst>
                                </p:cTn>
                              </p:par>
                              <p:par>
                                <p:cTn id="482" presetID="9" presetClass="entr" presetSubtype="0" fill="hold" nodeType="withEffect">
                                  <p:stCondLst>
                                    <p:cond delay="0"/>
                                  </p:stCondLst>
                                  <p:childTnLst>
                                    <p:set>
                                      <p:cBhvr>
                                        <p:cTn id="483" dur="1" fill="hold">
                                          <p:stCondLst>
                                            <p:cond delay="0"/>
                                          </p:stCondLst>
                                        </p:cTn>
                                        <p:tgtEl>
                                          <p:spTgt spid="92">
                                            <p:txEl>
                                              <p:pRg st="2" end="2"/>
                                            </p:txEl>
                                          </p:spTgt>
                                        </p:tgtEl>
                                        <p:attrNameLst>
                                          <p:attrName>style.visibility</p:attrName>
                                        </p:attrNameLst>
                                      </p:cBhvr>
                                      <p:to>
                                        <p:strVal val="visible"/>
                                      </p:to>
                                    </p:set>
                                    <p:animEffect transition="in" filter="dissolve">
                                      <p:cBhvr>
                                        <p:cTn id="484" dur="500"/>
                                        <p:tgtEl>
                                          <p:spTgt spid="92">
                                            <p:txEl>
                                              <p:pRg st="2" end="2"/>
                                            </p:txEl>
                                          </p:spTgt>
                                        </p:tgtEl>
                                      </p:cBhvr>
                                    </p:animEffect>
                                  </p:childTnLst>
                                </p:cTn>
                              </p:par>
                            </p:childTnLst>
                          </p:cTn>
                        </p:par>
                      </p:childTnLst>
                    </p:cTn>
                  </p:par>
                  <p:par>
                    <p:cTn id="485" fill="hold">
                      <p:stCondLst>
                        <p:cond delay="indefinite"/>
                      </p:stCondLst>
                      <p:childTnLst>
                        <p:par>
                          <p:cTn id="486" fill="hold">
                            <p:stCondLst>
                              <p:cond delay="0"/>
                            </p:stCondLst>
                            <p:childTnLst>
                              <p:par>
                                <p:cTn id="487" presetID="9" presetClass="entr" presetSubtype="0" fill="hold" nodeType="clickEffect">
                                  <p:stCondLst>
                                    <p:cond delay="0"/>
                                  </p:stCondLst>
                                  <p:childTnLst>
                                    <p:set>
                                      <p:cBhvr>
                                        <p:cTn id="488" dur="1" fill="hold">
                                          <p:stCondLst>
                                            <p:cond delay="0"/>
                                          </p:stCondLst>
                                        </p:cTn>
                                        <p:tgtEl>
                                          <p:spTgt spid="75"/>
                                        </p:tgtEl>
                                        <p:attrNameLst>
                                          <p:attrName>style.visibility</p:attrName>
                                        </p:attrNameLst>
                                      </p:cBhvr>
                                      <p:to>
                                        <p:strVal val="visible"/>
                                      </p:to>
                                    </p:set>
                                    <p:animEffect transition="in" filter="dissolve">
                                      <p:cBhvr>
                                        <p:cTn id="489" dur="500"/>
                                        <p:tgtEl>
                                          <p:spTgt spid="75"/>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xEl>
                                              <p:pRg st="2" end="2"/>
                                            </p:txEl>
                                          </p:spTgt>
                                        </p:tgtEl>
                                        <p:attrNameLst>
                                          <p:attrName>style.visibility</p:attrName>
                                        </p:attrNameLst>
                                      </p:cBhvr>
                                      <p:to>
                                        <p:strVal val="visible"/>
                                      </p:to>
                                    </p:set>
                                    <p:animEffect transition="in" filter="dissolve">
                                      <p:cBhvr>
                                        <p:cTn id="494" dur="500"/>
                                        <p:tgtEl>
                                          <p:spTgt spid="86">
                                            <p:txEl>
                                              <p:pRg st="2" end="2"/>
                                            </p:txEl>
                                          </p:spTgt>
                                        </p:tgtEl>
                                      </p:cBhvr>
                                    </p:animEffect>
                                  </p:childTnLst>
                                </p:cTn>
                              </p:par>
                            </p:childTnLst>
                          </p:cTn>
                        </p:par>
                      </p:childTnLst>
                    </p:cTn>
                  </p:par>
                  <p:par>
                    <p:cTn id="495" fill="hold">
                      <p:stCondLst>
                        <p:cond delay="indefinite"/>
                      </p:stCondLst>
                      <p:childTnLst>
                        <p:par>
                          <p:cTn id="496" fill="hold">
                            <p:stCondLst>
                              <p:cond delay="0"/>
                            </p:stCondLst>
                            <p:childTnLst>
                              <p:par>
                                <p:cTn id="497" presetID="1" presetClass="emph" presetSubtype="2" fill="hold" nodeType="clickEffect">
                                  <p:stCondLst>
                                    <p:cond delay="0"/>
                                  </p:stCondLst>
                                  <p:childTnLst>
                                    <p:animClr clrSpc="rgb" dir="cw">
                                      <p:cBhvr>
                                        <p:cTn id="498" dur="2000" fill="hold"/>
                                        <p:tgtEl>
                                          <p:spTgt spid="20"/>
                                        </p:tgtEl>
                                        <p:attrNameLst>
                                          <p:attrName>fillcolor</p:attrName>
                                        </p:attrNameLst>
                                      </p:cBhvr>
                                      <p:to>
                                        <a:schemeClr val="accent2"/>
                                      </p:to>
                                    </p:animClr>
                                    <p:set>
                                      <p:cBhvr>
                                        <p:cTn id="499" dur="2000" fill="hold"/>
                                        <p:tgtEl>
                                          <p:spTgt spid="20"/>
                                        </p:tgtEl>
                                        <p:attrNameLst>
                                          <p:attrName>fill.type</p:attrName>
                                        </p:attrNameLst>
                                      </p:cBhvr>
                                      <p:to>
                                        <p:strVal val="solid"/>
                                      </p:to>
                                    </p:set>
                                    <p:set>
                                      <p:cBhvr>
                                        <p:cTn id="500" dur="2000" fill="hold"/>
                                        <p:tgtEl>
                                          <p:spTgt spid="20"/>
                                        </p:tgtEl>
                                        <p:attrNameLst>
                                          <p:attrName>fill.on</p:attrName>
                                        </p:attrNameLst>
                                      </p:cBhvr>
                                      <p:to>
                                        <p:strVal val="true"/>
                                      </p:to>
                                    </p:set>
                                  </p:childTnLst>
                                </p:cTn>
                              </p:par>
                            </p:childTnLst>
                          </p:cTn>
                        </p:par>
                      </p:childTnLst>
                    </p:cTn>
                  </p:par>
                  <p:par>
                    <p:cTn id="501" fill="hold">
                      <p:stCondLst>
                        <p:cond delay="indefinite"/>
                      </p:stCondLst>
                      <p:childTnLst>
                        <p:par>
                          <p:cTn id="502" fill="hold">
                            <p:stCondLst>
                              <p:cond delay="0"/>
                            </p:stCondLst>
                            <p:childTnLst>
                              <p:par>
                                <p:cTn id="503" presetID="9" presetClass="entr" presetSubtype="0" fill="hold" nodeType="clickEffect">
                                  <p:stCondLst>
                                    <p:cond delay="0"/>
                                  </p:stCondLst>
                                  <p:childTnLst>
                                    <p:set>
                                      <p:cBhvr>
                                        <p:cTn id="504" dur="1" fill="hold">
                                          <p:stCondLst>
                                            <p:cond delay="0"/>
                                          </p:stCondLst>
                                        </p:cTn>
                                        <p:tgtEl>
                                          <p:spTgt spid="86">
                                            <p:txEl>
                                              <p:pRg st="3" end="3"/>
                                            </p:txEl>
                                          </p:spTgt>
                                        </p:tgtEl>
                                        <p:attrNameLst>
                                          <p:attrName>style.visibility</p:attrName>
                                        </p:attrNameLst>
                                      </p:cBhvr>
                                      <p:to>
                                        <p:strVal val="visible"/>
                                      </p:to>
                                    </p:set>
                                    <p:animEffect transition="in" filter="dissolve">
                                      <p:cBhvr>
                                        <p:cTn id="505" dur="500"/>
                                        <p:tgtEl>
                                          <p:spTgt spid="86">
                                            <p:txEl>
                                              <p:pRg st="3" end="3"/>
                                            </p:txEl>
                                          </p:spTgt>
                                        </p:tgtEl>
                                      </p:cBhvr>
                                    </p:animEffect>
                                  </p:childTnLst>
                                </p:cTn>
                              </p:par>
                            </p:childTnLst>
                          </p:cTn>
                        </p:par>
                      </p:childTnLst>
                    </p:cTn>
                  </p:par>
                  <p:par>
                    <p:cTn id="506" fill="hold">
                      <p:stCondLst>
                        <p:cond delay="indefinite"/>
                      </p:stCondLst>
                      <p:childTnLst>
                        <p:par>
                          <p:cTn id="507" fill="hold">
                            <p:stCondLst>
                              <p:cond delay="0"/>
                            </p:stCondLst>
                            <p:childTnLst>
                              <p:par>
                                <p:cTn id="508" presetID="7" presetClass="emph" presetSubtype="2" fill="hold" nodeType="clickEffect">
                                  <p:stCondLst>
                                    <p:cond delay="0"/>
                                  </p:stCondLst>
                                  <p:childTnLst>
                                    <p:animClr clrSpc="rgb" dir="cw">
                                      <p:cBhvr>
                                        <p:cTn id="509" dur="2000" fill="hold"/>
                                        <p:tgtEl>
                                          <p:spTgt spid="27"/>
                                        </p:tgtEl>
                                        <p:attrNameLst>
                                          <p:attrName>stroke.color</p:attrName>
                                        </p:attrNameLst>
                                      </p:cBhvr>
                                      <p:to>
                                        <a:schemeClr val="accent2"/>
                                      </p:to>
                                    </p:animClr>
                                    <p:set>
                                      <p:cBhvr>
                                        <p:cTn id="510" dur="2000" fill="hold"/>
                                        <p:tgtEl>
                                          <p:spTgt spid="27"/>
                                        </p:tgtEl>
                                        <p:attrNameLst>
                                          <p:attrName>stroke.on</p:attrName>
                                        </p:attrNameLst>
                                      </p:cBhvr>
                                      <p:to>
                                        <p:strVal val="true"/>
                                      </p:to>
                                    </p:set>
                                  </p:childTnLst>
                                </p:cTn>
                              </p:par>
                              <p:par>
                                <p:cTn id="511" presetID="7" presetClass="emph" presetSubtype="2" fill="hold" nodeType="withEffect">
                                  <p:stCondLst>
                                    <p:cond delay="0"/>
                                  </p:stCondLst>
                                  <p:childTnLst>
                                    <p:animClr clrSpc="rgb" dir="cw">
                                      <p:cBhvr>
                                        <p:cTn id="512" dur="2000" fill="hold"/>
                                        <p:tgtEl>
                                          <p:spTgt spid="28"/>
                                        </p:tgtEl>
                                        <p:attrNameLst>
                                          <p:attrName>stroke.color</p:attrName>
                                        </p:attrNameLst>
                                      </p:cBhvr>
                                      <p:to>
                                        <a:schemeClr val="accent2"/>
                                      </p:to>
                                    </p:animClr>
                                    <p:set>
                                      <p:cBhvr>
                                        <p:cTn id="513" dur="2000" fill="hold"/>
                                        <p:tgtEl>
                                          <p:spTgt spid="28"/>
                                        </p:tgtEl>
                                        <p:attrNameLst>
                                          <p:attrName>stroke.on</p:attrName>
                                        </p:attrNameLst>
                                      </p:cBhvr>
                                      <p:to>
                                        <p:strVal val="true"/>
                                      </p:to>
                                    </p:set>
                                  </p:childTnLst>
                                </p:cTn>
                              </p:par>
                            </p:childTnLst>
                          </p:cTn>
                        </p:par>
                      </p:childTnLst>
                    </p:cTn>
                  </p:par>
                  <p:par>
                    <p:cTn id="514" fill="hold">
                      <p:stCondLst>
                        <p:cond delay="indefinite"/>
                      </p:stCondLst>
                      <p:childTnLst>
                        <p:par>
                          <p:cTn id="515" fill="hold">
                            <p:stCondLst>
                              <p:cond delay="0"/>
                            </p:stCondLst>
                            <p:childTnLst>
                              <p:par>
                                <p:cTn id="516" presetID="9" presetClass="entr" presetSubtype="0" fill="hold" nodeType="clickEffect">
                                  <p:stCondLst>
                                    <p:cond delay="0"/>
                                  </p:stCondLst>
                                  <p:childTnLst>
                                    <p:set>
                                      <p:cBhvr>
                                        <p:cTn id="517" dur="1" fill="hold">
                                          <p:stCondLst>
                                            <p:cond delay="0"/>
                                          </p:stCondLst>
                                        </p:cTn>
                                        <p:tgtEl>
                                          <p:spTgt spid="93"/>
                                        </p:tgtEl>
                                        <p:attrNameLst>
                                          <p:attrName>style.visibility</p:attrName>
                                        </p:attrNameLst>
                                      </p:cBhvr>
                                      <p:to>
                                        <p:strVal val="visible"/>
                                      </p:to>
                                    </p:set>
                                    <p:animEffect transition="in" filter="dissolve">
                                      <p:cBhvr>
                                        <p:cTn id="518" dur="500"/>
                                        <p:tgtEl>
                                          <p:spTgt spid="93"/>
                                        </p:tgtEl>
                                      </p:cBhvr>
                                    </p:animEffect>
                                  </p:childTnLst>
                                </p:cTn>
                              </p:par>
                              <p:par>
                                <p:cTn id="519" presetID="9" presetClass="entr" presetSubtype="0" fill="hold" nodeType="withEffect">
                                  <p:stCondLst>
                                    <p:cond delay="0"/>
                                  </p:stCondLst>
                                  <p:childTnLst>
                                    <p:set>
                                      <p:cBhvr>
                                        <p:cTn id="520" dur="1" fill="hold">
                                          <p:stCondLst>
                                            <p:cond delay="0"/>
                                          </p:stCondLst>
                                        </p:cTn>
                                        <p:tgtEl>
                                          <p:spTgt spid="94"/>
                                        </p:tgtEl>
                                        <p:attrNameLst>
                                          <p:attrName>style.visibility</p:attrName>
                                        </p:attrNameLst>
                                      </p:cBhvr>
                                      <p:to>
                                        <p:strVal val="visible"/>
                                      </p:to>
                                    </p:set>
                                    <p:animEffect transition="in" filter="dissolve">
                                      <p:cBhvr>
                                        <p:cTn id="521" dur="500"/>
                                        <p:tgtEl>
                                          <p:spTgt spid="94"/>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67">
                                            <p:txEl>
                                              <p:pRg st="3" end="3"/>
                                            </p:txEl>
                                          </p:spTgt>
                                        </p:tgtEl>
                                        <p:attrNameLst>
                                          <p:attrName>style.visibility</p:attrName>
                                        </p:attrNameLst>
                                      </p:cBhvr>
                                      <p:to>
                                        <p:strVal val="visible"/>
                                      </p:to>
                                    </p:set>
                                    <p:animEffect transition="in" filter="dissolve">
                                      <p:cBhvr>
                                        <p:cTn id="526" dur="500"/>
                                        <p:tgtEl>
                                          <p:spTgt spid="67">
                                            <p:txEl>
                                              <p:pRg st="3" end="3"/>
                                            </p:txEl>
                                          </p:spTgt>
                                        </p:tgtEl>
                                      </p:cBhvr>
                                    </p:animEffect>
                                  </p:childTnLst>
                                </p:cTn>
                              </p:par>
                              <p:par>
                                <p:cTn id="527" presetID="9" presetClass="entr" presetSubtype="0" fill="hold" nodeType="withEffect">
                                  <p:stCondLst>
                                    <p:cond delay="0"/>
                                  </p:stCondLst>
                                  <p:childTnLst>
                                    <p:set>
                                      <p:cBhvr>
                                        <p:cTn id="528" dur="1" fill="hold">
                                          <p:stCondLst>
                                            <p:cond delay="0"/>
                                          </p:stCondLst>
                                        </p:cTn>
                                        <p:tgtEl>
                                          <p:spTgt spid="89">
                                            <p:txEl>
                                              <p:pRg st="6" end="6"/>
                                            </p:txEl>
                                          </p:spTgt>
                                        </p:tgtEl>
                                        <p:attrNameLst>
                                          <p:attrName>style.visibility</p:attrName>
                                        </p:attrNameLst>
                                      </p:cBhvr>
                                      <p:to>
                                        <p:strVal val="visible"/>
                                      </p:to>
                                    </p:set>
                                    <p:animEffect transition="in" filter="dissolve">
                                      <p:cBhvr>
                                        <p:cTn id="529" dur="500"/>
                                        <p:tgtEl>
                                          <p:spTgt spid="89">
                                            <p:txEl>
                                              <p:pRg st="6" end="6"/>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95"/>
                                        </p:tgtEl>
                                        <p:attrNameLst>
                                          <p:attrName>style.visibility</p:attrName>
                                        </p:attrNameLst>
                                      </p:cBhvr>
                                      <p:to>
                                        <p:strVal val="visible"/>
                                      </p:to>
                                    </p:set>
                                    <p:animEffect transition="in" filter="dissolve">
                                      <p:cBhvr>
                                        <p:cTn id="534" dur="500"/>
                                        <p:tgtEl>
                                          <p:spTgt spid="95"/>
                                        </p:tgtEl>
                                      </p:cBhvr>
                                    </p:animEffect>
                                  </p:childTnLst>
                                </p:cTn>
                              </p:par>
                              <p:par>
                                <p:cTn id="535" presetID="9" presetClass="entr" presetSubtype="0" fill="hold" nodeType="withEffect">
                                  <p:stCondLst>
                                    <p:cond delay="0"/>
                                  </p:stCondLst>
                                  <p:childTnLst>
                                    <p:set>
                                      <p:cBhvr>
                                        <p:cTn id="536" dur="1" fill="hold">
                                          <p:stCondLst>
                                            <p:cond delay="0"/>
                                          </p:stCondLst>
                                        </p:cTn>
                                        <p:tgtEl>
                                          <p:spTgt spid="96"/>
                                        </p:tgtEl>
                                        <p:attrNameLst>
                                          <p:attrName>style.visibility</p:attrName>
                                        </p:attrNameLst>
                                      </p:cBhvr>
                                      <p:to>
                                        <p:strVal val="visible"/>
                                      </p:to>
                                    </p:set>
                                    <p:animEffect transition="in" filter="dissolve">
                                      <p:cBhvr>
                                        <p:cTn id="537" dur="500"/>
                                        <p:tgtEl>
                                          <p:spTgt spid="96"/>
                                        </p:tgtEl>
                                      </p:cBhvr>
                                    </p:animEffect>
                                  </p:childTnLst>
                                </p:cTn>
                              </p:par>
                            </p:childTnLst>
                          </p:cTn>
                        </p:par>
                      </p:childTnLst>
                    </p:cTn>
                  </p:par>
                  <p:par>
                    <p:cTn id="538" fill="hold">
                      <p:stCondLst>
                        <p:cond delay="indefinite"/>
                      </p:stCondLst>
                      <p:childTnLst>
                        <p:par>
                          <p:cTn id="539" fill="hold">
                            <p:stCondLst>
                              <p:cond delay="0"/>
                            </p:stCondLst>
                            <p:childTnLst>
                              <p:par>
                                <p:cTn id="540" presetID="9" presetClass="entr" presetSubtype="0" fill="hold" nodeType="clickEffect">
                                  <p:stCondLst>
                                    <p:cond delay="0"/>
                                  </p:stCondLst>
                                  <p:childTnLst>
                                    <p:set>
                                      <p:cBhvr>
                                        <p:cTn id="541" dur="1" fill="hold">
                                          <p:stCondLst>
                                            <p:cond delay="0"/>
                                          </p:stCondLst>
                                        </p:cTn>
                                        <p:tgtEl>
                                          <p:spTgt spid="72">
                                            <p:txEl>
                                              <p:pRg st="3" end="3"/>
                                            </p:txEl>
                                          </p:spTgt>
                                        </p:tgtEl>
                                        <p:attrNameLst>
                                          <p:attrName>style.visibility</p:attrName>
                                        </p:attrNameLst>
                                      </p:cBhvr>
                                      <p:to>
                                        <p:strVal val="visible"/>
                                      </p:to>
                                    </p:set>
                                    <p:animEffect transition="in" filter="dissolve">
                                      <p:cBhvr>
                                        <p:cTn id="542" dur="500"/>
                                        <p:tgtEl>
                                          <p:spTgt spid="72">
                                            <p:txEl>
                                              <p:pRg st="3" end="3"/>
                                            </p:txEl>
                                          </p:spTgt>
                                        </p:tgtEl>
                                      </p:cBhvr>
                                    </p:animEffect>
                                  </p:childTnLst>
                                </p:cTn>
                              </p:par>
                              <p:par>
                                <p:cTn id="543" presetID="9" presetClass="entr" presetSubtype="0" fill="hold" nodeType="withEffect">
                                  <p:stCondLst>
                                    <p:cond delay="0"/>
                                  </p:stCondLst>
                                  <p:childTnLst>
                                    <p:set>
                                      <p:cBhvr>
                                        <p:cTn id="544" dur="1" fill="hold">
                                          <p:stCondLst>
                                            <p:cond delay="0"/>
                                          </p:stCondLst>
                                        </p:cTn>
                                        <p:tgtEl>
                                          <p:spTgt spid="92">
                                            <p:txEl>
                                              <p:pRg st="6" end="6"/>
                                            </p:txEl>
                                          </p:spTgt>
                                        </p:tgtEl>
                                        <p:attrNameLst>
                                          <p:attrName>style.visibility</p:attrName>
                                        </p:attrNameLst>
                                      </p:cBhvr>
                                      <p:to>
                                        <p:strVal val="visible"/>
                                      </p:to>
                                    </p:set>
                                    <p:animEffect transition="in" filter="dissolve">
                                      <p:cBhvr>
                                        <p:cTn id="545" dur="500"/>
                                        <p:tgtEl>
                                          <p:spTgt spid="92">
                                            <p:txEl>
                                              <p:pRg st="6" end="6"/>
                                            </p:txEl>
                                          </p:spTgt>
                                        </p:tgtEl>
                                      </p:cBhvr>
                                    </p:animEffect>
                                  </p:childTnLst>
                                </p:cTn>
                              </p:par>
                            </p:childTnLst>
                          </p:cTn>
                        </p:par>
                      </p:childTnLst>
                    </p:cTn>
                  </p:par>
                  <p:par>
                    <p:cTn id="546" fill="hold">
                      <p:stCondLst>
                        <p:cond delay="indefinite"/>
                      </p:stCondLst>
                      <p:childTnLst>
                        <p:par>
                          <p:cTn id="547" fill="hold">
                            <p:stCondLst>
                              <p:cond delay="0"/>
                            </p:stCondLst>
                            <p:childTnLst>
                              <p:par>
                                <p:cTn id="548" presetID="9" presetClass="entr" presetSubtype="0" fill="hold" nodeType="clickEffect">
                                  <p:stCondLst>
                                    <p:cond delay="0"/>
                                  </p:stCondLst>
                                  <p:childTnLst>
                                    <p:set>
                                      <p:cBhvr>
                                        <p:cTn id="549" dur="1" fill="hold">
                                          <p:stCondLst>
                                            <p:cond delay="0"/>
                                          </p:stCondLst>
                                        </p:cTn>
                                        <p:tgtEl>
                                          <p:spTgt spid="76"/>
                                        </p:tgtEl>
                                        <p:attrNameLst>
                                          <p:attrName>style.visibility</p:attrName>
                                        </p:attrNameLst>
                                      </p:cBhvr>
                                      <p:to>
                                        <p:strVal val="visible"/>
                                      </p:to>
                                    </p:set>
                                    <p:animEffect transition="in" filter="dissolve">
                                      <p:cBhvr>
                                        <p:cTn id="550" dur="500"/>
                                        <p:tgtEl>
                                          <p:spTgt spid="76"/>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6">
                                            <p:txEl>
                                              <p:pRg st="4" end="4"/>
                                            </p:txEl>
                                          </p:spTgt>
                                        </p:tgtEl>
                                        <p:attrNameLst>
                                          <p:attrName>style.visibility</p:attrName>
                                        </p:attrNameLst>
                                      </p:cBhvr>
                                      <p:to>
                                        <p:strVal val="visible"/>
                                      </p:to>
                                    </p:set>
                                    <p:animEffect transition="in" filter="dissolve">
                                      <p:cBhvr>
                                        <p:cTn id="555" dur="500"/>
                                        <p:tgtEl>
                                          <p:spTgt spid="86">
                                            <p:txEl>
                                              <p:pRg st="4" end="4"/>
                                            </p:txEl>
                                          </p:spTgt>
                                        </p:tgtEl>
                                      </p:cBhvr>
                                    </p:animEffect>
                                  </p:childTnLst>
                                </p:cTn>
                              </p:par>
                            </p:childTnLst>
                          </p:cTn>
                        </p:par>
                      </p:childTnLst>
                    </p:cTn>
                  </p:par>
                  <p:par>
                    <p:cTn id="556" fill="hold">
                      <p:stCondLst>
                        <p:cond delay="indefinite"/>
                      </p:stCondLst>
                      <p:childTnLst>
                        <p:par>
                          <p:cTn id="557" fill="hold">
                            <p:stCondLst>
                              <p:cond delay="0"/>
                            </p:stCondLst>
                            <p:childTnLst>
                              <p:par>
                                <p:cTn id="558" presetID="1" presetClass="emph" presetSubtype="2" fill="hold" nodeType="clickEffect">
                                  <p:stCondLst>
                                    <p:cond delay="0"/>
                                  </p:stCondLst>
                                  <p:childTnLst>
                                    <p:animClr clrSpc="rgb" dir="cw">
                                      <p:cBhvr>
                                        <p:cTn id="559" dur="2000" fill="hold"/>
                                        <p:tgtEl>
                                          <p:spTgt spid="21"/>
                                        </p:tgtEl>
                                        <p:attrNameLst>
                                          <p:attrName>fillcolor</p:attrName>
                                        </p:attrNameLst>
                                      </p:cBhvr>
                                      <p:to>
                                        <a:schemeClr val="accent2"/>
                                      </p:to>
                                    </p:animClr>
                                    <p:set>
                                      <p:cBhvr>
                                        <p:cTn id="560" dur="2000" fill="hold"/>
                                        <p:tgtEl>
                                          <p:spTgt spid="21"/>
                                        </p:tgtEl>
                                        <p:attrNameLst>
                                          <p:attrName>fill.type</p:attrName>
                                        </p:attrNameLst>
                                      </p:cBhvr>
                                      <p:to>
                                        <p:strVal val="solid"/>
                                      </p:to>
                                    </p:set>
                                    <p:set>
                                      <p:cBhvr>
                                        <p:cTn id="561" dur="2000" fill="hold"/>
                                        <p:tgtEl>
                                          <p:spTgt spid="21"/>
                                        </p:tgtEl>
                                        <p:attrNameLst>
                                          <p:attrName>fill.on</p:attrName>
                                        </p:attrNameLst>
                                      </p:cBhvr>
                                      <p:to>
                                        <p:strVal val="true"/>
                                      </p:to>
                                    </p:se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86">
                                            <p:txEl>
                                              <p:pRg st="5" end="5"/>
                                            </p:txEl>
                                          </p:spTgt>
                                        </p:tgtEl>
                                        <p:attrNameLst>
                                          <p:attrName>style.visibility</p:attrName>
                                        </p:attrNameLst>
                                      </p:cBhvr>
                                      <p:to>
                                        <p:strVal val="visible"/>
                                      </p:to>
                                    </p:set>
                                    <p:animEffect transition="in" filter="dissolve">
                                      <p:cBhvr>
                                        <p:cTn id="566" dur="500"/>
                                        <p:tgtEl>
                                          <p:spTgt spid="86">
                                            <p:txEl>
                                              <p:pRg st="5" end="5"/>
                                            </p:txEl>
                                          </p:spTgt>
                                        </p:tgtEl>
                                      </p:cBhvr>
                                    </p:animEffect>
                                  </p:childTnLst>
                                </p:cTn>
                              </p:par>
                            </p:childTnLst>
                          </p:cTn>
                        </p:par>
                      </p:childTnLst>
                    </p:cTn>
                  </p:par>
                  <p:par>
                    <p:cTn id="567" fill="hold">
                      <p:stCondLst>
                        <p:cond delay="indefinite"/>
                      </p:stCondLst>
                      <p:childTnLst>
                        <p:par>
                          <p:cTn id="568" fill="hold">
                            <p:stCondLst>
                              <p:cond delay="0"/>
                            </p:stCondLst>
                            <p:childTnLst>
                              <p:par>
                                <p:cTn id="569" presetID="7" presetClass="emph" presetSubtype="2" fill="hold" nodeType="clickEffect">
                                  <p:stCondLst>
                                    <p:cond delay="0"/>
                                  </p:stCondLst>
                                  <p:childTnLst>
                                    <p:animClr clrSpc="rgb" dir="cw">
                                      <p:cBhvr>
                                        <p:cTn id="570" dur="2000" fill="hold"/>
                                        <p:tgtEl>
                                          <p:spTgt spid="7"/>
                                        </p:tgtEl>
                                        <p:attrNameLst>
                                          <p:attrName>stroke.color</p:attrName>
                                        </p:attrNameLst>
                                      </p:cBhvr>
                                      <p:to>
                                        <a:schemeClr val="accent2"/>
                                      </p:to>
                                    </p:animClr>
                                    <p:set>
                                      <p:cBhvr>
                                        <p:cTn id="571" dur="2000" fill="hold"/>
                                        <p:tgtEl>
                                          <p:spTgt spid="7"/>
                                        </p:tgtEl>
                                        <p:attrNameLst>
                                          <p:attrName>stroke.on</p:attrName>
                                        </p:attrNameLst>
                                      </p:cBhvr>
                                      <p:to>
                                        <p:strVal val="true"/>
                                      </p:to>
                                    </p:set>
                                  </p:childTnLst>
                                </p:cTn>
                              </p:par>
                            </p:childTnLst>
                          </p:cTn>
                        </p:par>
                      </p:childTnLst>
                    </p:cTn>
                  </p:par>
                  <p:par>
                    <p:cTn id="572" fill="hold">
                      <p:stCondLst>
                        <p:cond delay="indefinite"/>
                      </p:stCondLst>
                      <p:childTnLst>
                        <p:par>
                          <p:cTn id="573" fill="hold">
                            <p:stCondLst>
                              <p:cond delay="0"/>
                            </p:stCondLst>
                            <p:childTnLst>
                              <p:par>
                                <p:cTn id="574" presetID="9" presetClass="entr" presetSubtype="0" fill="hold" nodeType="clickEffect">
                                  <p:stCondLst>
                                    <p:cond delay="0"/>
                                  </p:stCondLst>
                                  <p:childTnLst>
                                    <p:set>
                                      <p:cBhvr>
                                        <p:cTn id="575" dur="1" fill="hold">
                                          <p:stCondLst>
                                            <p:cond delay="0"/>
                                          </p:stCondLst>
                                        </p:cTn>
                                        <p:tgtEl>
                                          <p:spTgt spid="86">
                                            <p:txEl>
                                              <p:pRg st="6" end="6"/>
                                            </p:txEl>
                                          </p:spTgt>
                                        </p:tgtEl>
                                        <p:attrNameLst>
                                          <p:attrName>style.visibility</p:attrName>
                                        </p:attrNameLst>
                                      </p:cBhvr>
                                      <p:to>
                                        <p:strVal val="visible"/>
                                      </p:to>
                                    </p:set>
                                    <p:animEffect transition="in" filter="dissolve">
                                      <p:cBhvr>
                                        <p:cTn id="576" dur="500"/>
                                        <p:tgtEl>
                                          <p:spTgt spid="86">
                                            <p:txEl>
                                              <p:pRg st="6" end="6"/>
                                            </p:txEl>
                                          </p:spTgt>
                                        </p:tgtEl>
                                      </p:cBhvr>
                                    </p:animEffec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79"/>
                                        </p:tgtEl>
                                        <p:attrNameLst>
                                          <p:attrName>style.visibility</p:attrName>
                                        </p:attrNameLst>
                                      </p:cBhvr>
                                      <p:to>
                                        <p:strVal val="visible"/>
                                      </p:to>
                                    </p:set>
                                    <p:animEffect transition="in" filter="dissolve">
                                      <p:cBhvr>
                                        <p:cTn id="581" dur="500"/>
                                        <p:tgtEl>
                                          <p:spTgt spid="79"/>
                                        </p:tgtEl>
                                      </p:cBhvr>
                                    </p:animEffect>
                                  </p:childTnLst>
                                </p:cTn>
                              </p:par>
                            </p:childTnLst>
                          </p:cTn>
                        </p:par>
                      </p:childTnLst>
                    </p:cTn>
                  </p:par>
                  <p:par>
                    <p:cTn id="582" fill="hold">
                      <p:stCondLst>
                        <p:cond delay="indefinite"/>
                      </p:stCondLst>
                      <p:childTnLst>
                        <p:par>
                          <p:cTn id="583" fill="hold">
                            <p:stCondLst>
                              <p:cond delay="0"/>
                            </p:stCondLst>
                            <p:childTnLst>
                              <p:par>
                                <p:cTn id="584" presetID="1" presetClass="emph" presetSubtype="2" fill="hold" nodeType="clickEffect">
                                  <p:stCondLst>
                                    <p:cond delay="0"/>
                                  </p:stCondLst>
                                  <p:childTnLst>
                                    <p:animClr clrSpc="rgb" dir="cw">
                                      <p:cBhvr>
                                        <p:cTn id="585" dur="2000" fill="hold"/>
                                        <p:tgtEl>
                                          <p:spTgt spid="24"/>
                                        </p:tgtEl>
                                        <p:attrNameLst>
                                          <p:attrName>fillcolor</p:attrName>
                                        </p:attrNameLst>
                                      </p:cBhvr>
                                      <p:to>
                                        <a:schemeClr val="accent2"/>
                                      </p:to>
                                    </p:animClr>
                                    <p:set>
                                      <p:cBhvr>
                                        <p:cTn id="586" dur="2000" fill="hold"/>
                                        <p:tgtEl>
                                          <p:spTgt spid="24"/>
                                        </p:tgtEl>
                                        <p:attrNameLst>
                                          <p:attrName>fill.type</p:attrName>
                                        </p:attrNameLst>
                                      </p:cBhvr>
                                      <p:to>
                                        <p:strVal val="solid"/>
                                      </p:to>
                                    </p:set>
                                    <p:set>
                                      <p:cBhvr>
                                        <p:cTn id="587" dur="2000" fill="hold"/>
                                        <p:tgtEl>
                                          <p:spTgt spid="24"/>
                                        </p:tgtEl>
                                        <p:attrNameLst>
                                          <p:attrName>fill.on</p:attrName>
                                        </p:attrNameLst>
                                      </p:cBhvr>
                                      <p:to>
                                        <p:strVal val="true"/>
                                      </p:to>
                                    </p:set>
                                  </p:childTnLst>
                                </p:cTn>
                              </p:par>
                            </p:childTnLst>
                          </p:cTn>
                        </p:par>
                      </p:childTnLst>
                    </p:cTn>
                  </p:par>
                  <p:par>
                    <p:cTn id="588" fill="hold">
                      <p:stCondLst>
                        <p:cond delay="indefinite"/>
                      </p:stCondLst>
                      <p:childTnLst>
                        <p:par>
                          <p:cTn id="589" fill="hold">
                            <p:stCondLst>
                              <p:cond delay="0"/>
                            </p:stCondLst>
                            <p:childTnLst>
                              <p:par>
                                <p:cTn id="590" presetID="9" presetClass="entr" presetSubtype="0" fill="hold" nodeType="clickEffect">
                                  <p:stCondLst>
                                    <p:cond delay="0"/>
                                  </p:stCondLst>
                                  <p:childTnLst>
                                    <p:set>
                                      <p:cBhvr>
                                        <p:cTn id="591" dur="1" fill="hold">
                                          <p:stCondLst>
                                            <p:cond delay="0"/>
                                          </p:stCondLst>
                                        </p:cTn>
                                        <p:tgtEl>
                                          <p:spTgt spid="86">
                                            <p:txEl>
                                              <p:pRg st="7" end="7"/>
                                            </p:txEl>
                                          </p:spTgt>
                                        </p:tgtEl>
                                        <p:attrNameLst>
                                          <p:attrName>style.visibility</p:attrName>
                                        </p:attrNameLst>
                                      </p:cBhvr>
                                      <p:to>
                                        <p:strVal val="visible"/>
                                      </p:to>
                                    </p:set>
                                    <p:animEffect transition="in" filter="dissolve">
                                      <p:cBhvr>
                                        <p:cTn id="592" dur="500"/>
                                        <p:tgtEl>
                                          <p:spTgt spid="86">
                                            <p:txEl>
                                              <p:pRg st="7" end="7"/>
                                            </p:txEl>
                                          </p:spTgt>
                                        </p:tgtEl>
                                      </p:cBhvr>
                                    </p:animEffect>
                                  </p:childTnLst>
                                </p:cTn>
                              </p:par>
                            </p:childTnLst>
                          </p:cTn>
                        </p:par>
                      </p:childTnLst>
                    </p:cTn>
                  </p:par>
                  <p:par>
                    <p:cTn id="593" fill="hold">
                      <p:stCondLst>
                        <p:cond delay="indefinite"/>
                      </p:stCondLst>
                      <p:childTnLst>
                        <p:par>
                          <p:cTn id="594" fill="hold">
                            <p:stCondLst>
                              <p:cond delay="0"/>
                            </p:stCondLst>
                            <p:childTnLst>
                              <p:par>
                                <p:cTn id="595" presetID="7" presetClass="emph" presetSubtype="2" fill="hold" nodeType="clickEffect">
                                  <p:stCondLst>
                                    <p:cond delay="0"/>
                                  </p:stCondLst>
                                  <p:childTnLst>
                                    <p:animClr clrSpc="rgb" dir="cw">
                                      <p:cBhvr>
                                        <p:cTn id="596" dur="2000" fill="hold"/>
                                        <p:tgtEl>
                                          <p:spTgt spid="19"/>
                                        </p:tgtEl>
                                        <p:attrNameLst>
                                          <p:attrName>stroke.color</p:attrName>
                                        </p:attrNameLst>
                                      </p:cBhvr>
                                      <p:to>
                                        <a:schemeClr val="tx1"/>
                                      </p:to>
                                    </p:animClr>
                                    <p:set>
                                      <p:cBhvr>
                                        <p:cTn id="597" dur="2000" fill="hold"/>
                                        <p:tgtEl>
                                          <p:spTgt spid="19"/>
                                        </p:tgtEl>
                                        <p:attrNameLst>
                                          <p:attrName>stroke.on</p:attrName>
                                        </p:attrNameLst>
                                      </p:cBhvr>
                                      <p:to>
                                        <p:strVal val="true"/>
                                      </p:to>
                                    </p:set>
                                  </p:childTnLst>
                                </p:cTn>
                              </p:par>
                              <p:par>
                                <p:cTn id="598" presetID="7" presetClass="emph" presetSubtype="2" fill="hold" nodeType="withEffect">
                                  <p:stCondLst>
                                    <p:cond delay="0"/>
                                  </p:stCondLst>
                                  <p:childTnLst>
                                    <p:animClr clrSpc="rgb" dir="cw">
                                      <p:cBhvr>
                                        <p:cTn id="599" dur="2000" fill="hold"/>
                                        <p:tgtEl>
                                          <p:spTgt spid="17"/>
                                        </p:tgtEl>
                                        <p:attrNameLst>
                                          <p:attrName>stroke.color</p:attrName>
                                        </p:attrNameLst>
                                      </p:cBhvr>
                                      <p:to>
                                        <a:schemeClr val="tx1"/>
                                      </p:to>
                                    </p:animClr>
                                    <p:set>
                                      <p:cBhvr>
                                        <p:cTn id="600" dur="2000" fill="hold"/>
                                        <p:tgtEl>
                                          <p:spTgt spid="17"/>
                                        </p:tgtEl>
                                        <p:attrNameLst>
                                          <p:attrName>stroke.on</p:attrName>
                                        </p:attrNameLst>
                                      </p:cBhvr>
                                      <p:to>
                                        <p:strVal val="true"/>
                                      </p:to>
                                    </p:set>
                                  </p:childTnLst>
                                </p:cTn>
                              </p:par>
                              <p:par>
                                <p:cTn id="601" presetID="7" presetClass="emph" presetSubtype="2" fill="hold" nodeType="withEffect">
                                  <p:stCondLst>
                                    <p:cond delay="0"/>
                                  </p:stCondLst>
                                  <p:childTnLst>
                                    <p:animClr clrSpc="rgb" dir="cw">
                                      <p:cBhvr>
                                        <p:cTn id="602" dur="2000" fill="hold"/>
                                        <p:tgtEl>
                                          <p:spTgt spid="10"/>
                                        </p:tgtEl>
                                        <p:attrNameLst>
                                          <p:attrName>stroke.color</p:attrName>
                                        </p:attrNameLst>
                                      </p:cBhvr>
                                      <p:to>
                                        <a:schemeClr val="tx1"/>
                                      </p:to>
                                    </p:animClr>
                                    <p:set>
                                      <p:cBhvr>
                                        <p:cTn id="603" dur="2000" fill="hold"/>
                                        <p:tgtEl>
                                          <p:spTgt spid="10"/>
                                        </p:tgtEl>
                                        <p:attrNameLst>
                                          <p:attrName>stroke.on</p:attrName>
                                        </p:attrNameLst>
                                      </p:cBhvr>
                                      <p:to>
                                        <p:strVal val="true"/>
                                      </p:to>
                                    </p:set>
                                  </p:childTnLst>
                                </p:cTn>
                              </p:par>
                              <p:par>
                                <p:cTn id="604" presetID="7" presetClass="emph" presetSubtype="2" fill="hold" nodeType="withEffect">
                                  <p:stCondLst>
                                    <p:cond delay="0"/>
                                  </p:stCondLst>
                                  <p:childTnLst>
                                    <p:animClr clrSpc="rgb" dir="cw">
                                      <p:cBhvr>
                                        <p:cTn id="605" dur="2000" fill="hold"/>
                                        <p:tgtEl>
                                          <p:spTgt spid="16"/>
                                        </p:tgtEl>
                                        <p:attrNameLst>
                                          <p:attrName>stroke.color</p:attrName>
                                        </p:attrNameLst>
                                      </p:cBhvr>
                                      <p:to>
                                        <a:schemeClr val="tx1"/>
                                      </p:to>
                                    </p:animClr>
                                    <p:set>
                                      <p:cBhvr>
                                        <p:cTn id="606" dur="2000" fill="hold"/>
                                        <p:tgtEl>
                                          <p:spTgt spid="16"/>
                                        </p:tgtEl>
                                        <p:attrNameLst>
                                          <p:attrName>stroke.on</p:attrName>
                                        </p:attrNameLst>
                                      </p:cBhvr>
                                      <p:to>
                                        <p:strVal val="true"/>
                                      </p:to>
                                    </p:set>
                                  </p:childTnLst>
                                </p:cTn>
                              </p:par>
                              <p:par>
                                <p:cTn id="607" presetID="7" presetClass="emph" presetSubtype="2" fill="hold" nodeType="withEffect">
                                  <p:stCondLst>
                                    <p:cond delay="0"/>
                                  </p:stCondLst>
                                  <p:childTnLst>
                                    <p:animClr clrSpc="rgb" dir="cw">
                                      <p:cBhvr>
                                        <p:cTn id="608" dur="2000" fill="hold"/>
                                        <p:tgtEl>
                                          <p:spTgt spid="8"/>
                                        </p:tgtEl>
                                        <p:attrNameLst>
                                          <p:attrName>stroke.color</p:attrName>
                                        </p:attrNameLst>
                                      </p:cBhvr>
                                      <p:to>
                                        <a:schemeClr val="tx1"/>
                                      </p:to>
                                    </p:animClr>
                                    <p:set>
                                      <p:cBhvr>
                                        <p:cTn id="609" dur="2000" fill="hold"/>
                                        <p:tgtEl>
                                          <p:spTgt spid="8"/>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27"/>
                                        </p:tgtEl>
                                        <p:attrNameLst>
                                          <p:attrName>stroke.color</p:attrName>
                                        </p:attrNameLst>
                                      </p:cBhvr>
                                      <p:to>
                                        <a:schemeClr val="tx1"/>
                                      </p:to>
                                    </p:animClr>
                                    <p:set>
                                      <p:cBhvr>
                                        <p:cTn id="612" dur="2000" fill="hold"/>
                                        <p:tgtEl>
                                          <p:spTgt spid="27"/>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28"/>
                                        </p:tgtEl>
                                        <p:attrNameLst>
                                          <p:attrName>stroke.color</p:attrName>
                                        </p:attrNameLst>
                                      </p:cBhvr>
                                      <p:to>
                                        <a:schemeClr val="tx1"/>
                                      </p:to>
                                    </p:animClr>
                                    <p:set>
                                      <p:cBhvr>
                                        <p:cTn id="615" dur="2000" fill="hold"/>
                                        <p:tgtEl>
                                          <p:spTgt spid="2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9"/>
                                        </p:tgtEl>
                                        <p:attrNameLst>
                                          <p:attrName>stroke.color</p:attrName>
                                        </p:attrNameLst>
                                      </p:cBhvr>
                                      <p:to>
                                        <a:srgbClr val="9C9C9C"/>
                                      </p:to>
                                    </p:animClr>
                                    <p:set>
                                      <p:cBhvr>
                                        <p:cTn id="618" dur="2000" fill="hold"/>
                                        <p:tgtEl>
                                          <p:spTgt spid="9"/>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6"/>
                                        </p:tgtEl>
                                        <p:attrNameLst>
                                          <p:attrName>stroke.color</p:attrName>
                                        </p:attrNameLst>
                                      </p:cBhvr>
                                      <p:to>
                                        <a:srgbClr val="9C9C9C"/>
                                      </p:to>
                                    </p:animClr>
                                    <p:set>
                                      <p:cBhvr>
                                        <p:cTn id="621" dur="2000" fill="hold"/>
                                        <p:tgtEl>
                                          <p:spTgt spid="6"/>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11"/>
                                        </p:tgtEl>
                                        <p:attrNameLst>
                                          <p:attrName>stroke.color</p:attrName>
                                        </p:attrNameLst>
                                      </p:cBhvr>
                                      <p:to>
                                        <a:srgbClr val="9C9C9C"/>
                                      </p:to>
                                    </p:animClr>
                                    <p:set>
                                      <p:cBhvr>
                                        <p:cTn id="624" dur="2000" fill="hold"/>
                                        <p:tgtEl>
                                          <p:spTgt spid="11"/>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18"/>
                                        </p:tgtEl>
                                        <p:attrNameLst>
                                          <p:attrName>stroke.color</p:attrName>
                                        </p:attrNameLst>
                                      </p:cBhvr>
                                      <p:to>
                                        <a:srgbClr val="9C9C9C"/>
                                      </p:to>
                                    </p:animClr>
                                    <p:set>
                                      <p:cBhvr>
                                        <p:cTn id="627" dur="2000" fill="hold"/>
                                        <p:tgtEl>
                                          <p:spTgt spid="18"/>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12"/>
                                        </p:tgtEl>
                                        <p:attrNameLst>
                                          <p:attrName>stroke.color</p:attrName>
                                        </p:attrNameLst>
                                      </p:cBhvr>
                                      <p:to>
                                        <a:srgbClr val="9C9C9C"/>
                                      </p:to>
                                    </p:animClr>
                                    <p:set>
                                      <p:cBhvr>
                                        <p:cTn id="630" dur="2000" fill="hold"/>
                                        <p:tgtEl>
                                          <p:spTgt spid="12"/>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3"/>
                                        </p:tgtEl>
                                        <p:attrNameLst>
                                          <p:attrName>stroke.color</p:attrName>
                                        </p:attrNameLst>
                                      </p:cBhvr>
                                      <p:to>
                                        <a:srgbClr val="9C9C9C"/>
                                      </p:to>
                                    </p:animClr>
                                    <p:set>
                                      <p:cBhvr>
                                        <p:cTn id="633" dur="2000" fill="hold"/>
                                        <p:tgtEl>
                                          <p:spTgt spid="13"/>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4"/>
                                        </p:tgtEl>
                                        <p:attrNameLst>
                                          <p:attrName>stroke.color</p:attrName>
                                        </p:attrNameLst>
                                      </p:cBhvr>
                                      <p:to>
                                        <a:srgbClr val="9C9C9C"/>
                                      </p:to>
                                    </p:animClr>
                                    <p:set>
                                      <p:cBhvr>
                                        <p:cTn id="639" dur="2000" fill="hold"/>
                                        <p:tgtEl>
                                          <p:spTgt spid="14"/>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7"/>
                                        </p:tgtEl>
                                        <p:attrNameLst>
                                          <p:attrName>stroke.color</p:attrName>
                                        </p:attrNameLst>
                                      </p:cBhvr>
                                      <p:to>
                                        <a:srgbClr val="9C9C9C"/>
                                      </p:to>
                                    </p:animClr>
                                    <p:set>
                                      <p:cBhvr>
                                        <p:cTn id="642" dur="2000" fill="hold"/>
                                        <p:tgtEl>
                                          <p:spTgt spid="7"/>
                                        </p:tgtEl>
                                        <p:attrNameLst>
                                          <p:attrName>stroke.on</p:attrName>
                                        </p:attrNameLst>
                                      </p:cBhvr>
                                      <p:to>
                                        <p:strVal val="true"/>
                                      </p:to>
                                    </p:set>
                                  </p:childTnLst>
                                </p:cTn>
                              </p:par>
                            </p:childTnLst>
                          </p:cTn>
                        </p:par>
                      </p:childTnLst>
                    </p:cTn>
                  </p:par>
                  <p:par>
                    <p:cTn id="643" fill="hold">
                      <p:stCondLst>
                        <p:cond delay="indefinite"/>
                      </p:stCondLst>
                      <p:childTnLst>
                        <p:par>
                          <p:cTn id="644" fill="hold">
                            <p:stCondLst>
                              <p:cond delay="0"/>
                            </p:stCondLst>
                            <p:childTnLst>
                              <p:par>
                                <p:cTn id="645" presetID="1" presetClass="entr" presetSubtype="0" fill="hold" nodeType="clickEffect">
                                  <p:stCondLst>
                                    <p:cond delay="0"/>
                                  </p:stCondLst>
                                  <p:childTnLst>
                                    <p:set>
                                      <p:cBhvr>
                                        <p:cTn id="64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6" grpId="0"/>
      <p:bldP spid="47" grpId="0"/>
      <p:bldP spid="49" grpId="0"/>
      <p:bldP spid="50" grpId="0"/>
      <p:bldP spid="51" grpId="0"/>
      <p:bldP spid="5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CF105C-92BF-0DB0-0F62-9B3523A8DD67}"/>
                  </a:ext>
                </a:extLst>
              </p:cNvPr>
              <p:cNvSpPr>
                <a:spLocks noGrp="1"/>
              </p:cNvSpPr>
              <p:nvPr>
                <p:ph idx="1"/>
              </p:nvPr>
            </p:nvSpPr>
            <p:spPr>
              <a:xfrm>
                <a:off x="575239" y="1412110"/>
                <a:ext cx="11187000" cy="5333923"/>
              </a:xfrm>
            </p:spPr>
            <p:txBody>
              <a:bodyPr>
                <a:normAutofit fontScale="92500" lnSpcReduction="10000"/>
              </a:bodyPr>
              <a:lstStyle/>
              <a:p>
                <a:r>
                  <a:rPr lang="en-GB" dirty="0">
                    <a:latin typeface="Quattrocento Sans" panose="020B0502050000020003" pitchFamily="34" charset="0"/>
                  </a:rPr>
                  <a:t>Suppose that a graph is a Directed Acyclic Graph (DAG), i.e., it has no directed cycles. It is easier and faster to find shortest paths than in a general digraph.</a:t>
                </a:r>
              </a:p>
              <a:p>
                <a:r>
                  <a:rPr lang="en-GB" dirty="0">
                    <a:latin typeface="Quattrocento Sans" panose="020B0502050000020003" pitchFamily="34" charset="0"/>
                  </a:rPr>
                  <a:t>Idea: Consider nodes in topological order. Relax all outgoing edges from that node</a:t>
                </a:r>
              </a:p>
              <a:p>
                <a:endParaRPr lang="en-GB" sz="1900" i="1" dirty="0">
                  <a:solidFill>
                    <a:srgbClr val="273239"/>
                  </a:solidFill>
                  <a:latin typeface="Nunito" pitchFamily="2" charset="0"/>
                </a:endParaRPr>
              </a:p>
              <a:p>
                <a:r>
                  <a:rPr lang="en-GB" sz="2100" i="1" dirty="0">
                    <a:solidFill>
                      <a:srgbClr val="273239"/>
                    </a:solidFill>
                    <a:latin typeface="Nunito" pitchFamily="2" charset="0"/>
                  </a:rPr>
                  <a:t>Initialize </a:t>
                </a:r>
                <a:r>
                  <a:rPr lang="en-GB" sz="2100" i="1" dirty="0" err="1">
                    <a:solidFill>
                      <a:srgbClr val="273239"/>
                    </a:solidFill>
                    <a:latin typeface="Nunito" pitchFamily="2" charset="0"/>
                  </a:rPr>
                  <a:t>dist</a:t>
                </a:r>
                <a:r>
                  <a:rPr lang="en-GB" sz="2100" i="1" dirty="0">
                    <a:solidFill>
                      <a:srgbClr val="273239"/>
                    </a:solidFill>
                    <a:latin typeface="Nunito" pitchFamily="2" charset="0"/>
                  </a:rPr>
                  <a:t>[] = {</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 ….} and </a:t>
                </a:r>
                <a:r>
                  <a:rPr lang="en-GB" sz="2100" i="1" dirty="0" err="1">
                    <a:solidFill>
                      <a:srgbClr val="273239"/>
                    </a:solidFill>
                    <a:latin typeface="Nunito" pitchFamily="2" charset="0"/>
                  </a:rPr>
                  <a:t>dist</a:t>
                </a:r>
                <a:r>
                  <a:rPr lang="en-GB" sz="2100" i="1" dirty="0">
                    <a:solidFill>
                      <a:srgbClr val="273239"/>
                    </a:solidFill>
                    <a:latin typeface="Nunito" pitchFamily="2" charset="0"/>
                  </a:rPr>
                  <a:t>[s] = 0 where s is the source node. </a:t>
                </a:r>
              </a:p>
              <a:p>
                <a:r>
                  <a:rPr lang="en-GB" sz="2100" i="1" dirty="0">
                    <a:solidFill>
                      <a:srgbClr val="273239"/>
                    </a:solidFill>
                    <a:latin typeface="Nunito" pitchFamily="2" charset="0"/>
                  </a:rPr>
                  <a:t>Create a topological order of all nodes. </a:t>
                </a:r>
              </a:p>
              <a:p>
                <a:r>
                  <a:rPr lang="en-GB" sz="2100" i="1" dirty="0">
                    <a:solidFill>
                      <a:srgbClr val="273239"/>
                    </a:solidFill>
                    <a:latin typeface="Nunito" pitchFamily="2" charset="0"/>
                  </a:rPr>
                  <a:t>For every node u in topological order </a:t>
                </a:r>
              </a:p>
              <a:p>
                <a:pPr marL="0" indent="0">
                  <a:buNone/>
                </a:pPr>
                <a:r>
                  <a:rPr lang="en-GB" sz="2100" i="1" dirty="0">
                    <a:solidFill>
                      <a:srgbClr val="273239"/>
                    </a:solidFill>
                    <a:latin typeface="Nunito" pitchFamily="2" charset="0"/>
                  </a:rPr>
                  <a:t>		For every adjacent node v of u </a:t>
                </a:r>
              </a:p>
              <a:p>
                <a:pPr marL="0" indent="0">
                  <a:buNone/>
                </a:pPr>
                <a:r>
                  <a:rPr lang="en-GB" sz="2100" i="1" dirty="0">
                    <a:solidFill>
                      <a:srgbClr val="273239"/>
                    </a:solidFill>
                    <a:latin typeface="Nunito" pitchFamily="2" charset="0"/>
                  </a:rPr>
                  <a:t>			if (</a:t>
                </a:r>
                <a:r>
                  <a:rPr lang="en-GB" sz="2100" i="1" dirty="0" err="1">
                    <a:solidFill>
                      <a:srgbClr val="273239"/>
                    </a:solidFill>
                    <a:latin typeface="Nunito" pitchFamily="2" charset="0"/>
                  </a:rPr>
                  <a:t>dist</a:t>
                </a:r>
                <a:r>
                  <a:rPr lang="en-GB" sz="2100" i="1" dirty="0">
                    <a:solidFill>
                      <a:srgbClr val="273239"/>
                    </a:solidFill>
                    <a:latin typeface="Nunito" pitchFamily="2" charset="0"/>
                  </a:rPr>
                  <a:t>[v] &gt;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//relax edge </a:t>
                </a:r>
                <a:r>
                  <a:rPr lang="en-GB" sz="2100" i="1" dirty="0" err="1">
                    <a:solidFill>
                      <a:srgbClr val="273239"/>
                    </a:solidFill>
                    <a:latin typeface="Nunito" pitchFamily="2" charset="0"/>
                  </a:rPr>
                  <a:t>uv</a:t>
                </a:r>
                <a:endParaRPr lang="en-GB" sz="2100" i="1" dirty="0">
                  <a:solidFill>
                    <a:srgbClr val="273239"/>
                  </a:solidFill>
                  <a:latin typeface="Nunito" pitchFamily="2" charset="0"/>
                </a:endParaRPr>
              </a:p>
              <a:p>
                <a:pPr marL="0" indent="0">
                  <a:buNone/>
                </a:pPr>
                <a:r>
                  <a:rPr lang="en-GB" sz="2100" i="1" dirty="0">
                    <a:solidFill>
                      <a:srgbClr val="273239"/>
                    </a:solidFill>
                    <a:latin typeface="Nunito" pitchFamily="2" charset="0"/>
                  </a:rPr>
                  <a:t>				</a:t>
                </a:r>
                <a:r>
                  <a:rPr lang="en-GB" sz="2100" i="1" dirty="0" err="1">
                    <a:solidFill>
                      <a:srgbClr val="273239"/>
                    </a:solidFill>
                    <a:latin typeface="Nunito" pitchFamily="2" charset="0"/>
                  </a:rPr>
                  <a:t>dist</a:t>
                </a:r>
                <a:r>
                  <a:rPr lang="en-GB" sz="2100" i="1" dirty="0">
                    <a:solidFill>
                      <a:srgbClr val="273239"/>
                    </a:solidFill>
                    <a:latin typeface="Nunito" pitchFamily="2" charset="0"/>
                  </a:rPr>
                  <a:t>[v] =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a:t>
                </a:r>
              </a:p>
              <a:p>
                <a:endParaRPr lang="en-GB" dirty="0"/>
              </a:p>
              <a:p>
                <a:r>
                  <a:rPr lang="en-GB" dirty="0">
                    <a:latin typeface="Quattrocento Sans" panose="020B0502050000020003" pitchFamily="34" charset="0"/>
                  </a:rPr>
                  <a:t>Time Complexity: Time complexity of topological sort is O(V+E). After finding topological order, the algorithm process all nodes and for every node, it runs a loop for all adjacent nodes. Total adjacent nodes in a graph is O(E), so the double for loop has complexity O(V+E). Therefore, overall time complexity is O(V+E).</a:t>
                </a:r>
                <a:endParaRPr lang="en-SE" dirty="0">
                  <a:latin typeface="Quattrocento Sans" panose="020B0502050000020003" pitchFamily="34" charset="0"/>
                </a:endParaRPr>
              </a:p>
            </p:txBody>
          </p:sp>
        </mc:Choice>
        <mc:Fallback xmlns="">
          <p:sp>
            <p:nvSpPr>
              <p:cNvPr id="3" name="Content Placeholder 2">
                <a:extLst>
                  <a:ext uri="{FF2B5EF4-FFF2-40B4-BE49-F238E27FC236}">
                    <a16:creationId xmlns:a16="http://schemas.microsoft.com/office/drawing/2014/main" id="{0BCF105C-92BF-0DB0-0F62-9B3523A8DD67}"/>
                  </a:ext>
                </a:extLst>
              </p:cNvPr>
              <p:cNvSpPr>
                <a:spLocks noGrp="1" noRot="1" noChangeAspect="1" noMove="1" noResize="1" noEditPoints="1" noAdjustHandles="1" noChangeArrowheads="1" noChangeShapeType="1" noTextEdit="1"/>
              </p:cNvSpPr>
              <p:nvPr>
                <p:ph idx="1"/>
              </p:nvPr>
            </p:nvSpPr>
            <p:spPr>
              <a:xfrm>
                <a:off x="575239" y="1412110"/>
                <a:ext cx="11187000" cy="5333923"/>
              </a:xfrm>
              <a:blipFill>
                <a:blip r:embed="rId2"/>
                <a:stretch>
                  <a:fillRect l="-599" t="-1371" r="-599"/>
                </a:stretch>
              </a:blipFill>
            </p:spPr>
            <p:txBody>
              <a:bodyPr/>
              <a:lstStyle/>
              <a:p>
                <a:r>
                  <a:rPr lang="en-SE">
                    <a:noFill/>
                  </a:rPr>
                  <a:t> </a:t>
                </a:r>
              </a:p>
            </p:txBody>
          </p:sp>
        </mc:Fallback>
      </mc:AlternateContent>
      <p:sp>
        <p:nvSpPr>
          <p:cNvPr id="4" name="Google Shape;866;p40">
            <a:extLst>
              <a:ext uri="{FF2B5EF4-FFF2-40B4-BE49-F238E27FC236}">
                <a16:creationId xmlns:a16="http://schemas.microsoft.com/office/drawing/2014/main" id="{6D830332-E7A1-B3ED-C967-0B95B21381AF}"/>
              </a:ext>
            </a:extLst>
          </p:cNvPr>
          <p:cNvSpPr txBox="1">
            <a:spLocks/>
          </p:cNvSpPr>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C0C0C"/>
              </a:buClr>
              <a:buSzPts val="18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GB" dirty="0"/>
              <a:t>Topological Sort for Shortest Paths in DAG </a:t>
            </a:r>
            <a:endParaRPr lang="en-US" dirty="0"/>
          </a:p>
        </p:txBody>
      </p:sp>
    </p:spTree>
    <p:extLst>
      <p:ext uri="{BB962C8B-B14F-4D97-AF65-F5344CB8AC3E}">
        <p14:creationId xmlns:p14="http://schemas.microsoft.com/office/powerpoint/2010/main" val="2224538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FB60-5038-73E1-42E1-34510A5D146D}"/>
              </a:ext>
            </a:extLst>
          </p:cNvPr>
          <p:cNvSpPr>
            <a:spLocks noGrp="1"/>
          </p:cNvSpPr>
          <p:nvPr>
            <p:ph type="title"/>
          </p:nvPr>
        </p:nvSpPr>
        <p:spPr/>
        <p:txBody>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a:t>
            </a:r>
            <a:endParaRPr lang="en-SE" sz="4300" dirty="0">
              <a:solidFill>
                <a:srgbClr val="0C0C0C"/>
              </a:solidFill>
              <a:latin typeface="Quattrocento Sans"/>
              <a:sym typeface="Quattrocento Sans"/>
            </a:endParaRPr>
          </a:p>
        </p:txBody>
      </p:sp>
      <p:sp>
        <p:nvSpPr>
          <p:cNvPr id="3" name="Content Placeholder 2">
            <a:extLst>
              <a:ext uri="{FF2B5EF4-FFF2-40B4-BE49-F238E27FC236}">
                <a16:creationId xmlns:a16="http://schemas.microsoft.com/office/drawing/2014/main" id="{14E78272-FA10-8F28-4F88-B9CC4FEE7762}"/>
              </a:ext>
            </a:extLst>
          </p:cNvPr>
          <p:cNvSpPr>
            <a:spLocks noGrp="1"/>
          </p:cNvSpPr>
          <p:nvPr>
            <p:ph idx="1"/>
          </p:nvPr>
        </p:nvSpPr>
        <p:spPr>
          <a:xfrm>
            <a:off x="609600" y="1257188"/>
            <a:ext cx="10972800" cy="4525963"/>
          </a:xfrm>
        </p:spPr>
        <p:txBody>
          <a:bodyPr/>
          <a:lstStyle/>
          <a:p>
            <a:r>
              <a:rPr lang="en-GB" dirty="0">
                <a:latin typeface="Quattrocento Sans" panose="020B0502050000020003" pitchFamily="34" charset="0"/>
              </a:rPr>
              <a:t>Consider this DAG, use Topological Sort to find Shortest Paths in DAG, considering the topological order ADBCEF (Different topological orders will result in different algorithm process, but final results will be the same)</a:t>
            </a:r>
          </a:p>
        </p:txBody>
      </p:sp>
      <p:pic>
        <p:nvPicPr>
          <p:cNvPr id="5" name="Picture 4">
            <a:extLst>
              <a:ext uri="{FF2B5EF4-FFF2-40B4-BE49-F238E27FC236}">
                <a16:creationId xmlns:a16="http://schemas.microsoft.com/office/drawing/2014/main" id="{D3BCA6BF-EB91-2B9D-533C-8CBEC8B92AAF}"/>
              </a:ext>
            </a:extLst>
          </p:cNvPr>
          <p:cNvPicPr>
            <a:picLocks noChangeAspect="1"/>
          </p:cNvPicPr>
          <p:nvPr/>
        </p:nvPicPr>
        <p:blipFill>
          <a:blip r:embed="rId2"/>
          <a:srcRect/>
          <a:stretch/>
        </p:blipFill>
        <p:spPr>
          <a:xfrm>
            <a:off x="2924672" y="2584952"/>
            <a:ext cx="6525536" cy="2213339"/>
          </a:xfrm>
          <a:prstGeom prst="rect">
            <a:avLst/>
          </a:prstGeom>
        </p:spPr>
      </p:pic>
      <p:pic>
        <p:nvPicPr>
          <p:cNvPr id="7" name="Picture 6">
            <a:extLst>
              <a:ext uri="{FF2B5EF4-FFF2-40B4-BE49-F238E27FC236}">
                <a16:creationId xmlns:a16="http://schemas.microsoft.com/office/drawing/2014/main" id="{6D1947D1-8AD8-4B53-0C1A-AF95A930DB2D}"/>
              </a:ext>
            </a:extLst>
          </p:cNvPr>
          <p:cNvPicPr>
            <a:picLocks noChangeAspect="1"/>
          </p:cNvPicPr>
          <p:nvPr/>
        </p:nvPicPr>
        <p:blipFill>
          <a:blip r:embed="rId3"/>
          <a:stretch>
            <a:fillRect/>
          </a:stretch>
        </p:blipFill>
        <p:spPr>
          <a:xfrm>
            <a:off x="2199167" y="4982940"/>
            <a:ext cx="7954485" cy="1600423"/>
          </a:xfrm>
          <a:prstGeom prst="rect">
            <a:avLst/>
          </a:prstGeom>
        </p:spPr>
      </p:pic>
      <p:sp>
        <p:nvSpPr>
          <p:cNvPr id="8" name="Rectangle 7">
            <a:extLst>
              <a:ext uri="{FF2B5EF4-FFF2-40B4-BE49-F238E27FC236}">
                <a16:creationId xmlns:a16="http://schemas.microsoft.com/office/drawing/2014/main" id="{CB306E79-C24F-1362-2E37-400633A5AD76}"/>
              </a:ext>
            </a:extLst>
          </p:cNvPr>
          <p:cNvSpPr/>
          <p:nvPr/>
        </p:nvSpPr>
        <p:spPr>
          <a:xfrm>
            <a:off x="8976360" y="3131820"/>
            <a:ext cx="485278" cy="32004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solidFill>
                <a:schemeClr val="bg1"/>
              </a:solidFill>
            </a:endParaRPr>
          </a:p>
        </p:txBody>
      </p:sp>
    </p:spTree>
    <p:extLst>
      <p:ext uri="{BB962C8B-B14F-4D97-AF65-F5344CB8AC3E}">
        <p14:creationId xmlns:p14="http://schemas.microsoft.com/office/powerpoint/2010/main" val="31718292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94B7D-28D2-52CC-B903-6798290A4CB8}"/>
              </a:ext>
            </a:extLst>
          </p:cNvPr>
          <p:cNvSpPr>
            <a:spLocks noGrp="1"/>
          </p:cNvSpPr>
          <p:nvPr>
            <p:ph type="title"/>
          </p:nvPr>
        </p:nvSpPr>
        <p:spPr>
          <a:xfrm>
            <a:off x="1981200" y="1084718"/>
            <a:ext cx="8229600" cy="1143000"/>
          </a:xfrm>
        </p:spPr>
        <p:txBody>
          <a:bodyPr/>
          <a:lstStyle/>
          <a:p>
            <a:endParaRPr lang="en-SE"/>
          </a:p>
        </p:txBody>
      </p:sp>
      <p:sp>
        <p:nvSpPr>
          <p:cNvPr id="3" name="Content Placeholder 2">
            <a:extLst>
              <a:ext uri="{FF2B5EF4-FFF2-40B4-BE49-F238E27FC236}">
                <a16:creationId xmlns:a16="http://schemas.microsoft.com/office/drawing/2014/main" id="{CA8279CE-22C0-85C9-D2ED-CAD80E33B0D1}"/>
              </a:ext>
            </a:extLst>
          </p:cNvPr>
          <p:cNvSpPr>
            <a:spLocks noGrp="1"/>
          </p:cNvSpPr>
          <p:nvPr>
            <p:ph idx="1"/>
          </p:nvPr>
        </p:nvSpPr>
        <p:spPr>
          <a:xfrm>
            <a:off x="609600" y="1484451"/>
            <a:ext cx="10972800" cy="4525963"/>
          </a:xfrm>
        </p:spPr>
        <p:txBody>
          <a:bodyPr/>
          <a:lstStyle/>
          <a:p>
            <a:endParaRPr lang="en-SE"/>
          </a:p>
        </p:txBody>
      </p:sp>
      <p:pic>
        <p:nvPicPr>
          <p:cNvPr id="7" name="Picture 6">
            <a:extLst>
              <a:ext uri="{FF2B5EF4-FFF2-40B4-BE49-F238E27FC236}">
                <a16:creationId xmlns:a16="http://schemas.microsoft.com/office/drawing/2014/main" id="{CB99540A-0CE5-E7FB-3F9E-782A279F05E7}"/>
              </a:ext>
            </a:extLst>
          </p:cNvPr>
          <p:cNvPicPr>
            <a:picLocks noChangeAspect="1"/>
          </p:cNvPicPr>
          <p:nvPr/>
        </p:nvPicPr>
        <p:blipFill>
          <a:blip r:embed="rId2"/>
          <a:stretch>
            <a:fillRect/>
          </a:stretch>
        </p:blipFill>
        <p:spPr>
          <a:xfrm>
            <a:off x="1524000" y="822509"/>
            <a:ext cx="9144000" cy="1733340"/>
          </a:xfrm>
          <a:prstGeom prst="rect">
            <a:avLst/>
          </a:prstGeom>
        </p:spPr>
      </p:pic>
      <p:pic>
        <p:nvPicPr>
          <p:cNvPr id="9" name="Picture 8">
            <a:extLst>
              <a:ext uri="{FF2B5EF4-FFF2-40B4-BE49-F238E27FC236}">
                <a16:creationId xmlns:a16="http://schemas.microsoft.com/office/drawing/2014/main" id="{CA56535D-99D3-A464-778B-199F5FD524D4}"/>
              </a:ext>
            </a:extLst>
          </p:cNvPr>
          <p:cNvPicPr>
            <a:picLocks noChangeAspect="1"/>
          </p:cNvPicPr>
          <p:nvPr/>
        </p:nvPicPr>
        <p:blipFill>
          <a:blip r:embed="rId3"/>
          <a:stretch>
            <a:fillRect/>
          </a:stretch>
        </p:blipFill>
        <p:spPr>
          <a:xfrm>
            <a:off x="1524000" y="2881605"/>
            <a:ext cx="9144000" cy="1717105"/>
          </a:xfrm>
          <a:prstGeom prst="rect">
            <a:avLst/>
          </a:prstGeom>
        </p:spPr>
      </p:pic>
      <p:pic>
        <p:nvPicPr>
          <p:cNvPr id="11" name="Picture 10">
            <a:extLst>
              <a:ext uri="{FF2B5EF4-FFF2-40B4-BE49-F238E27FC236}">
                <a16:creationId xmlns:a16="http://schemas.microsoft.com/office/drawing/2014/main" id="{8A487928-7491-037B-6B37-E5675AF94552}"/>
              </a:ext>
            </a:extLst>
          </p:cNvPr>
          <p:cNvPicPr>
            <a:picLocks noChangeAspect="1"/>
          </p:cNvPicPr>
          <p:nvPr/>
        </p:nvPicPr>
        <p:blipFill>
          <a:blip r:embed="rId4"/>
          <a:srcRect/>
          <a:stretch/>
        </p:blipFill>
        <p:spPr>
          <a:xfrm>
            <a:off x="1524000" y="4924464"/>
            <a:ext cx="9144000" cy="1711890"/>
          </a:xfrm>
          <a:prstGeom prst="rect">
            <a:avLst/>
          </a:prstGeom>
        </p:spPr>
      </p:pic>
      <p:sp>
        <p:nvSpPr>
          <p:cNvPr id="19" name="Arrow: Down 18">
            <a:extLst>
              <a:ext uri="{FF2B5EF4-FFF2-40B4-BE49-F238E27FC236}">
                <a16:creationId xmlns:a16="http://schemas.microsoft.com/office/drawing/2014/main" id="{0C01F64A-34CA-DE20-5064-7F5C72C08847}"/>
              </a:ext>
            </a:extLst>
          </p:cNvPr>
          <p:cNvSpPr/>
          <p:nvPr/>
        </p:nvSpPr>
        <p:spPr>
          <a:xfrm>
            <a:off x="6096000" y="2523936"/>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28F1029-FF36-40E9-8A97-6B39296AC5AC}"/>
              </a:ext>
            </a:extLst>
          </p:cNvPr>
          <p:cNvSpPr txBox="1"/>
          <p:nvPr/>
        </p:nvSpPr>
        <p:spPr>
          <a:xfrm>
            <a:off x="6580633" y="2468709"/>
            <a:ext cx="912429" cy="400110"/>
          </a:xfrm>
          <a:prstGeom prst="rect">
            <a:avLst/>
          </a:prstGeom>
          <a:noFill/>
        </p:spPr>
        <p:txBody>
          <a:bodyPr wrap="none" rtlCol="0">
            <a:spAutoFit/>
          </a:bodyPr>
          <a:lstStyle/>
          <a:p>
            <a:r>
              <a:rPr lang="en-GB" sz="2000" dirty="0"/>
              <a:t>Visit A</a:t>
            </a:r>
            <a:endParaRPr lang="en-SE" sz="2000" dirty="0"/>
          </a:p>
        </p:txBody>
      </p:sp>
      <p:sp>
        <p:nvSpPr>
          <p:cNvPr id="21" name="Arrow: Down 20">
            <a:extLst>
              <a:ext uri="{FF2B5EF4-FFF2-40B4-BE49-F238E27FC236}">
                <a16:creationId xmlns:a16="http://schemas.microsoft.com/office/drawing/2014/main" id="{E647D24B-9C4A-D27E-CAB0-949BFBB639FD}"/>
              </a:ext>
            </a:extLst>
          </p:cNvPr>
          <p:cNvSpPr/>
          <p:nvPr/>
        </p:nvSpPr>
        <p:spPr>
          <a:xfrm>
            <a:off x="6096000" y="4627826"/>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54917571-3D43-40BA-4C69-8F762A0B0D80}"/>
              </a:ext>
            </a:extLst>
          </p:cNvPr>
          <p:cNvSpPr txBox="1"/>
          <p:nvPr/>
        </p:nvSpPr>
        <p:spPr>
          <a:xfrm>
            <a:off x="6580633" y="4572599"/>
            <a:ext cx="926857" cy="400110"/>
          </a:xfrm>
          <a:prstGeom prst="rect">
            <a:avLst/>
          </a:prstGeom>
          <a:noFill/>
        </p:spPr>
        <p:txBody>
          <a:bodyPr wrap="none" rtlCol="0">
            <a:spAutoFit/>
          </a:bodyPr>
          <a:lstStyle/>
          <a:p>
            <a:r>
              <a:rPr lang="en-GB" sz="2000" dirty="0"/>
              <a:t>Visit D</a:t>
            </a:r>
            <a:endParaRPr lang="en-SE" sz="2000" dirty="0"/>
          </a:p>
        </p:txBody>
      </p:sp>
      <p:sp>
        <p:nvSpPr>
          <p:cNvPr id="23" name="Arrow: Down 22">
            <a:extLst>
              <a:ext uri="{FF2B5EF4-FFF2-40B4-BE49-F238E27FC236}">
                <a16:creationId xmlns:a16="http://schemas.microsoft.com/office/drawing/2014/main" id="{86CFE078-5D32-3263-0C53-50EABE6A43A5}"/>
              </a:ext>
            </a:extLst>
          </p:cNvPr>
          <p:cNvSpPr/>
          <p:nvPr/>
        </p:nvSpPr>
        <p:spPr>
          <a:xfrm>
            <a:off x="6015990" y="32951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4" name="TextBox 23">
            <a:extLst>
              <a:ext uri="{FF2B5EF4-FFF2-40B4-BE49-F238E27FC236}">
                <a16:creationId xmlns:a16="http://schemas.microsoft.com/office/drawing/2014/main" id="{9CEC26F6-B30B-3A74-9310-99710209CA8F}"/>
              </a:ext>
            </a:extLst>
          </p:cNvPr>
          <p:cNvSpPr txBox="1"/>
          <p:nvPr/>
        </p:nvSpPr>
        <p:spPr>
          <a:xfrm>
            <a:off x="6500623" y="274291"/>
            <a:ext cx="1112805" cy="400110"/>
          </a:xfrm>
          <a:prstGeom prst="rect">
            <a:avLst/>
          </a:prstGeom>
          <a:noFill/>
        </p:spPr>
        <p:txBody>
          <a:bodyPr wrap="none" rtlCol="0">
            <a:spAutoFit/>
          </a:bodyPr>
          <a:lstStyle/>
          <a:p>
            <a:r>
              <a:rPr lang="en-GB" sz="2000" dirty="0"/>
              <a:t>Initialize</a:t>
            </a:r>
            <a:endParaRPr lang="en-SE" sz="2000" dirty="0"/>
          </a:p>
        </p:txBody>
      </p:sp>
      <p:sp>
        <p:nvSpPr>
          <p:cNvPr id="10" name="TextBox 9">
            <a:extLst>
              <a:ext uri="{FF2B5EF4-FFF2-40B4-BE49-F238E27FC236}">
                <a16:creationId xmlns:a16="http://schemas.microsoft.com/office/drawing/2014/main" id="{0C9E5472-D3D3-83C8-C02D-182AB2C5E68E}"/>
              </a:ext>
            </a:extLst>
          </p:cNvPr>
          <p:cNvSpPr txBox="1"/>
          <p:nvPr/>
        </p:nvSpPr>
        <p:spPr>
          <a:xfrm>
            <a:off x="758452" y="76386"/>
            <a:ext cx="3505025"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en-GB" sz="1800" dirty="0">
                <a:latin typeface="Quattrocento Sans" panose="020B0502050000020003" pitchFamily="34" charset="0"/>
              </a:rPr>
              <a:t>Here we use </a:t>
            </a:r>
            <a:r>
              <a:rPr lang="en-GB" sz="1800" dirty="0" err="1">
                <a:latin typeface="Quattrocento Sans" panose="020B0502050000020003" pitchFamily="34" charset="0"/>
              </a:rPr>
              <a:t>distTo</a:t>
            </a:r>
            <a:r>
              <a:rPr lang="en-GB" sz="1800" dirty="0">
                <a:latin typeface="Quattrocento Sans" panose="020B0502050000020003" pitchFamily="34" charset="0"/>
              </a:rPr>
              <a:t> to denote SD, </a:t>
            </a:r>
            <a:r>
              <a:rPr lang="en-GB" sz="1800" dirty="0" err="1">
                <a:latin typeface="Quattrocento Sans" panose="020B0502050000020003" pitchFamily="34" charset="0"/>
              </a:rPr>
              <a:t>edgeTo</a:t>
            </a:r>
            <a:r>
              <a:rPr lang="en-GB" sz="1800" dirty="0">
                <a:latin typeface="Quattrocento Sans" panose="020B0502050000020003" pitchFamily="34" charset="0"/>
              </a:rPr>
              <a:t> to denote PN</a:t>
            </a:r>
            <a:endParaRPr lang="en-SE" sz="1800" dirty="0">
              <a:latin typeface="Quattrocento Sans" panose="020B0502050000020003" pitchFamily="34" charset="0"/>
            </a:endParaRPr>
          </a:p>
        </p:txBody>
      </p:sp>
    </p:spTree>
    <p:extLst>
      <p:ext uri="{BB962C8B-B14F-4D97-AF65-F5344CB8AC3E}">
        <p14:creationId xmlns:p14="http://schemas.microsoft.com/office/powerpoint/2010/main" val="3615978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6B4E3-4FF3-827E-BAA3-B643A3A724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AB135-C644-61F6-2125-7A03A014C3B1}"/>
              </a:ext>
            </a:extLst>
          </p:cNvPr>
          <p:cNvSpPr>
            <a:spLocks noGrp="1"/>
          </p:cNvSpPr>
          <p:nvPr>
            <p:ph type="title"/>
          </p:nvPr>
        </p:nvSpPr>
        <p:spPr>
          <a:xfrm>
            <a:off x="1981200" y="911100"/>
            <a:ext cx="8229600" cy="1143000"/>
          </a:xfrm>
        </p:spPr>
        <p:txBody>
          <a:bodyPr/>
          <a:lstStyle/>
          <a:p>
            <a:endParaRPr lang="en-SE"/>
          </a:p>
        </p:txBody>
      </p:sp>
      <p:pic>
        <p:nvPicPr>
          <p:cNvPr id="7" name="Picture 6">
            <a:extLst>
              <a:ext uri="{FF2B5EF4-FFF2-40B4-BE49-F238E27FC236}">
                <a16:creationId xmlns:a16="http://schemas.microsoft.com/office/drawing/2014/main" id="{724A7782-28C0-B2E2-A8D0-DEE134902E9C}"/>
              </a:ext>
            </a:extLst>
          </p:cNvPr>
          <p:cNvPicPr>
            <a:picLocks noChangeAspect="1"/>
          </p:cNvPicPr>
          <p:nvPr/>
        </p:nvPicPr>
        <p:blipFill>
          <a:blip r:embed="rId2"/>
          <a:srcRect/>
          <a:stretch/>
        </p:blipFill>
        <p:spPr>
          <a:xfrm>
            <a:off x="1566367" y="648891"/>
            <a:ext cx="9059266" cy="1733340"/>
          </a:xfrm>
          <a:prstGeom prst="rect">
            <a:avLst/>
          </a:prstGeom>
        </p:spPr>
      </p:pic>
      <p:pic>
        <p:nvPicPr>
          <p:cNvPr id="9" name="Picture 8">
            <a:extLst>
              <a:ext uri="{FF2B5EF4-FFF2-40B4-BE49-F238E27FC236}">
                <a16:creationId xmlns:a16="http://schemas.microsoft.com/office/drawing/2014/main" id="{6C85FB28-0144-87B0-5B98-26982BF42E18}"/>
              </a:ext>
            </a:extLst>
          </p:cNvPr>
          <p:cNvPicPr>
            <a:picLocks noChangeAspect="1"/>
          </p:cNvPicPr>
          <p:nvPr/>
        </p:nvPicPr>
        <p:blipFill>
          <a:blip r:embed="rId3"/>
          <a:srcRect/>
          <a:stretch/>
        </p:blipFill>
        <p:spPr>
          <a:xfrm>
            <a:off x="1496752" y="2729717"/>
            <a:ext cx="9144000" cy="1701985"/>
          </a:xfrm>
          <a:prstGeom prst="rect">
            <a:avLst/>
          </a:prstGeom>
        </p:spPr>
      </p:pic>
      <p:pic>
        <p:nvPicPr>
          <p:cNvPr id="11" name="Picture 10">
            <a:extLst>
              <a:ext uri="{FF2B5EF4-FFF2-40B4-BE49-F238E27FC236}">
                <a16:creationId xmlns:a16="http://schemas.microsoft.com/office/drawing/2014/main" id="{792973FE-B49F-26ED-3F54-E34EFF9A1011}"/>
              </a:ext>
            </a:extLst>
          </p:cNvPr>
          <p:cNvPicPr>
            <a:picLocks noChangeAspect="1"/>
          </p:cNvPicPr>
          <p:nvPr/>
        </p:nvPicPr>
        <p:blipFill>
          <a:blip r:embed="rId4"/>
          <a:srcRect/>
          <a:stretch/>
        </p:blipFill>
        <p:spPr>
          <a:xfrm>
            <a:off x="1566367" y="4786618"/>
            <a:ext cx="9059266" cy="1782015"/>
          </a:xfrm>
          <a:prstGeom prst="rect">
            <a:avLst/>
          </a:prstGeom>
        </p:spPr>
      </p:pic>
      <p:sp>
        <p:nvSpPr>
          <p:cNvPr id="19" name="Arrow: Down 18">
            <a:extLst>
              <a:ext uri="{FF2B5EF4-FFF2-40B4-BE49-F238E27FC236}">
                <a16:creationId xmlns:a16="http://schemas.microsoft.com/office/drawing/2014/main" id="{BEDDA705-C77C-AA81-AC66-38E1CA1224E3}"/>
              </a:ext>
            </a:extLst>
          </p:cNvPr>
          <p:cNvSpPr/>
          <p:nvPr/>
        </p:nvSpPr>
        <p:spPr>
          <a:xfrm>
            <a:off x="6096000" y="235031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8E50FBD-B8B1-82E0-173F-E2F8D2E574E5}"/>
              </a:ext>
            </a:extLst>
          </p:cNvPr>
          <p:cNvSpPr txBox="1"/>
          <p:nvPr/>
        </p:nvSpPr>
        <p:spPr>
          <a:xfrm>
            <a:off x="6580633" y="2295091"/>
            <a:ext cx="926857" cy="400110"/>
          </a:xfrm>
          <a:prstGeom prst="rect">
            <a:avLst/>
          </a:prstGeom>
          <a:noFill/>
        </p:spPr>
        <p:txBody>
          <a:bodyPr wrap="none" rtlCol="0">
            <a:spAutoFit/>
          </a:bodyPr>
          <a:lstStyle/>
          <a:p>
            <a:r>
              <a:rPr lang="en-GB" sz="2000" dirty="0"/>
              <a:t>Visit C</a:t>
            </a:r>
            <a:endParaRPr lang="en-SE" sz="2000" dirty="0"/>
          </a:p>
        </p:txBody>
      </p:sp>
      <p:sp>
        <p:nvSpPr>
          <p:cNvPr id="21" name="Arrow: Down 20">
            <a:extLst>
              <a:ext uri="{FF2B5EF4-FFF2-40B4-BE49-F238E27FC236}">
                <a16:creationId xmlns:a16="http://schemas.microsoft.com/office/drawing/2014/main" id="{862E455F-D830-E2D5-D78E-3F82C11911B4}"/>
              </a:ext>
            </a:extLst>
          </p:cNvPr>
          <p:cNvSpPr/>
          <p:nvPr/>
        </p:nvSpPr>
        <p:spPr>
          <a:xfrm>
            <a:off x="6096000" y="445420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446D1684-E26C-38AD-4585-70AA7D2A0C3B}"/>
              </a:ext>
            </a:extLst>
          </p:cNvPr>
          <p:cNvSpPr txBox="1"/>
          <p:nvPr/>
        </p:nvSpPr>
        <p:spPr>
          <a:xfrm>
            <a:off x="6580633" y="4398981"/>
            <a:ext cx="912429" cy="400110"/>
          </a:xfrm>
          <a:prstGeom prst="rect">
            <a:avLst/>
          </a:prstGeom>
          <a:noFill/>
        </p:spPr>
        <p:txBody>
          <a:bodyPr wrap="none" rtlCol="0">
            <a:spAutoFit/>
          </a:bodyPr>
          <a:lstStyle/>
          <a:p>
            <a:r>
              <a:rPr lang="en-GB" sz="2000" dirty="0"/>
              <a:t>Visit E</a:t>
            </a:r>
            <a:endParaRPr lang="en-SE" sz="2000" dirty="0"/>
          </a:p>
        </p:txBody>
      </p:sp>
      <p:sp>
        <p:nvSpPr>
          <p:cNvPr id="4" name="Arrow: Down 3">
            <a:extLst>
              <a:ext uri="{FF2B5EF4-FFF2-40B4-BE49-F238E27FC236}">
                <a16:creationId xmlns:a16="http://schemas.microsoft.com/office/drawing/2014/main" id="{95746279-3B0A-75FD-F4FF-021F2F74467D}"/>
              </a:ext>
            </a:extLst>
          </p:cNvPr>
          <p:cNvSpPr/>
          <p:nvPr/>
        </p:nvSpPr>
        <p:spPr>
          <a:xfrm>
            <a:off x="6096000" y="30400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5" name="TextBox 4">
            <a:extLst>
              <a:ext uri="{FF2B5EF4-FFF2-40B4-BE49-F238E27FC236}">
                <a16:creationId xmlns:a16="http://schemas.microsoft.com/office/drawing/2014/main" id="{8E1B3021-9142-7044-166C-6A166981C2FC}"/>
              </a:ext>
            </a:extLst>
          </p:cNvPr>
          <p:cNvSpPr txBox="1"/>
          <p:nvPr/>
        </p:nvSpPr>
        <p:spPr>
          <a:xfrm>
            <a:off x="6580633" y="248781"/>
            <a:ext cx="912429" cy="400110"/>
          </a:xfrm>
          <a:prstGeom prst="rect">
            <a:avLst/>
          </a:prstGeom>
          <a:noFill/>
        </p:spPr>
        <p:txBody>
          <a:bodyPr wrap="none" rtlCol="0">
            <a:spAutoFit/>
          </a:bodyPr>
          <a:lstStyle/>
          <a:p>
            <a:r>
              <a:rPr lang="en-GB" sz="2000" dirty="0"/>
              <a:t>Visit B</a:t>
            </a:r>
            <a:endParaRPr lang="en-SE" sz="2000" dirty="0"/>
          </a:p>
        </p:txBody>
      </p:sp>
      <p:sp>
        <p:nvSpPr>
          <p:cNvPr id="10" name="TextBox 9">
            <a:extLst>
              <a:ext uri="{FF2B5EF4-FFF2-40B4-BE49-F238E27FC236}">
                <a16:creationId xmlns:a16="http://schemas.microsoft.com/office/drawing/2014/main" id="{871AA5BF-A96E-CA45-9D42-5BD5C6C9B9C3}"/>
              </a:ext>
            </a:extLst>
          </p:cNvPr>
          <p:cNvSpPr txBox="1"/>
          <p:nvPr/>
        </p:nvSpPr>
        <p:spPr>
          <a:xfrm>
            <a:off x="2266950" y="4176456"/>
            <a:ext cx="284052" cy="307777"/>
          </a:xfrm>
          <a:prstGeom prst="rect">
            <a:avLst/>
          </a:prstGeom>
          <a:solidFill>
            <a:schemeClr val="bg1"/>
          </a:solidFill>
        </p:spPr>
        <p:txBody>
          <a:bodyPr wrap="none" rtlCol="0">
            <a:spAutoFit/>
          </a:bodyPr>
          <a:lstStyle/>
          <a:p>
            <a:r>
              <a:rPr lang="en-GB" b="1" dirty="0"/>
              <a:t>8</a:t>
            </a:r>
            <a:endParaRPr lang="en-SE" b="1" dirty="0"/>
          </a:p>
        </p:txBody>
      </p:sp>
      <p:sp>
        <p:nvSpPr>
          <p:cNvPr id="12" name="TextBox 11">
            <a:extLst>
              <a:ext uri="{FF2B5EF4-FFF2-40B4-BE49-F238E27FC236}">
                <a16:creationId xmlns:a16="http://schemas.microsoft.com/office/drawing/2014/main" id="{915ECFFE-3BFD-505A-EDFB-DA2AE901BE07}"/>
              </a:ext>
            </a:extLst>
          </p:cNvPr>
          <p:cNvSpPr txBox="1"/>
          <p:nvPr/>
        </p:nvSpPr>
        <p:spPr>
          <a:xfrm>
            <a:off x="3070909" y="4214704"/>
            <a:ext cx="332142" cy="338554"/>
          </a:xfrm>
          <a:prstGeom prst="rect">
            <a:avLst/>
          </a:prstGeom>
          <a:solidFill>
            <a:schemeClr val="bg1"/>
          </a:solidFill>
        </p:spPr>
        <p:txBody>
          <a:bodyPr wrap="none" rtlCol="0">
            <a:spAutoFit/>
          </a:bodyPr>
          <a:lstStyle/>
          <a:p>
            <a:r>
              <a:rPr lang="en-GB" sz="1600" b="1" dirty="0"/>
              <a:t>C</a:t>
            </a:r>
            <a:endParaRPr lang="en-SE" sz="1600" b="1" dirty="0"/>
          </a:p>
        </p:txBody>
      </p:sp>
      <p:sp>
        <p:nvSpPr>
          <p:cNvPr id="13" name="Oval 12">
            <a:extLst>
              <a:ext uri="{FF2B5EF4-FFF2-40B4-BE49-F238E27FC236}">
                <a16:creationId xmlns:a16="http://schemas.microsoft.com/office/drawing/2014/main" id="{3EAD8D79-60DA-C90E-985E-B10E8722357C}"/>
              </a:ext>
            </a:extLst>
          </p:cNvPr>
          <p:cNvSpPr/>
          <p:nvPr/>
        </p:nvSpPr>
        <p:spPr>
          <a:xfrm>
            <a:off x="2247917" y="4248160"/>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4" name="TextBox 13">
            <a:extLst>
              <a:ext uri="{FF2B5EF4-FFF2-40B4-BE49-F238E27FC236}">
                <a16:creationId xmlns:a16="http://schemas.microsoft.com/office/drawing/2014/main" id="{068E93C0-44AF-7918-87B9-5A4FE820050E}"/>
              </a:ext>
            </a:extLst>
          </p:cNvPr>
          <p:cNvSpPr txBox="1"/>
          <p:nvPr/>
        </p:nvSpPr>
        <p:spPr>
          <a:xfrm>
            <a:off x="3090906" y="4148116"/>
            <a:ext cx="184731" cy="307777"/>
          </a:xfrm>
          <a:prstGeom prst="rect">
            <a:avLst/>
          </a:prstGeom>
          <a:solidFill>
            <a:schemeClr val="bg1"/>
          </a:solidFill>
        </p:spPr>
        <p:txBody>
          <a:bodyPr wrap="none" rtlCol="0">
            <a:spAutoFit/>
          </a:bodyPr>
          <a:lstStyle/>
          <a:p>
            <a:endParaRPr lang="en-SE" b="1" dirty="0"/>
          </a:p>
        </p:txBody>
      </p:sp>
      <p:sp>
        <p:nvSpPr>
          <p:cNvPr id="15" name="Oval 14">
            <a:extLst>
              <a:ext uri="{FF2B5EF4-FFF2-40B4-BE49-F238E27FC236}">
                <a16:creationId xmlns:a16="http://schemas.microsoft.com/office/drawing/2014/main" id="{2632C2EE-2AF0-2F82-FF09-5C39550DD8D1}"/>
              </a:ext>
            </a:extLst>
          </p:cNvPr>
          <p:cNvSpPr/>
          <p:nvPr/>
        </p:nvSpPr>
        <p:spPr>
          <a:xfrm>
            <a:off x="3060442" y="4231250"/>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a:solidFill>
                  <a:schemeClr val="tx1"/>
                </a:solidFill>
              </a:rPr>
              <a:t>C</a:t>
            </a:r>
            <a:endParaRPr lang="en-SE" b="1" dirty="0">
              <a:solidFill>
                <a:schemeClr val="tx1"/>
              </a:solidFill>
            </a:endParaRPr>
          </a:p>
        </p:txBody>
      </p:sp>
      <p:pic>
        <p:nvPicPr>
          <p:cNvPr id="23" name="Picture 22">
            <a:extLst>
              <a:ext uri="{FF2B5EF4-FFF2-40B4-BE49-F238E27FC236}">
                <a16:creationId xmlns:a16="http://schemas.microsoft.com/office/drawing/2014/main" id="{54A73BD1-9C43-0869-3951-0205D1478395}"/>
              </a:ext>
            </a:extLst>
          </p:cNvPr>
          <p:cNvPicPr>
            <a:picLocks noChangeAspect="1"/>
          </p:cNvPicPr>
          <p:nvPr/>
        </p:nvPicPr>
        <p:blipFill>
          <a:blip r:embed="rId5"/>
          <a:stretch>
            <a:fillRect/>
          </a:stretch>
        </p:blipFill>
        <p:spPr>
          <a:xfrm>
            <a:off x="10301050" y="5195112"/>
            <a:ext cx="196139" cy="287670"/>
          </a:xfrm>
          <a:prstGeom prst="rect">
            <a:avLst/>
          </a:prstGeom>
        </p:spPr>
      </p:pic>
      <p:cxnSp>
        <p:nvCxnSpPr>
          <p:cNvPr id="25" name="Straight Connector 24">
            <a:extLst>
              <a:ext uri="{FF2B5EF4-FFF2-40B4-BE49-F238E27FC236}">
                <a16:creationId xmlns:a16="http://schemas.microsoft.com/office/drawing/2014/main" id="{0F88B61E-04E3-6102-60A5-409A4C05BC4E}"/>
              </a:ext>
            </a:extLst>
          </p:cNvPr>
          <p:cNvCxnSpPr>
            <a:cxnSpLocks/>
          </p:cNvCxnSpPr>
          <p:nvPr/>
        </p:nvCxnSpPr>
        <p:spPr>
          <a:xfrm>
            <a:off x="10316242" y="5217973"/>
            <a:ext cx="196139" cy="175447"/>
          </a:xfrm>
          <a:prstGeom prst="line">
            <a:avLst/>
          </a:prstGeom>
          <a:ln w="952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96853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4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Shortest Path Tree</a:t>
            </a:r>
            <a:endParaRPr dirty="0"/>
          </a:p>
        </p:txBody>
      </p:sp>
      <p:sp>
        <p:nvSpPr>
          <p:cNvPr id="858" name="Google Shape;858;p48"/>
          <p:cNvSpPr txBox="1">
            <a:spLocks noGrp="1"/>
          </p:cNvSpPr>
          <p:nvPr>
            <p:ph type="body" idx="1"/>
          </p:nvPr>
        </p:nvSpPr>
        <p:spPr>
          <a:xfrm>
            <a:off x="4593481" y="1992019"/>
            <a:ext cx="7406400" cy="3183395"/>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GB" sz="2500" dirty="0"/>
              <a:t>The table of SD/PN contains the Shortest Path Tree, which encodes </a:t>
            </a:r>
            <a:r>
              <a:rPr lang="en-US" sz="2500" dirty="0"/>
              <a:t>the shortest path and distance from start to </a:t>
            </a:r>
            <a:r>
              <a:rPr lang="en-US" sz="2500" i="1" dirty="0"/>
              <a:t>every other node</a:t>
            </a:r>
            <a:endParaRPr sz="2500" dirty="0"/>
          </a:p>
          <a:p>
            <a:pPr marL="0" lvl="0" indent="0" algn="l" rtl="0">
              <a:lnSpc>
                <a:spcPct val="90000"/>
              </a:lnSpc>
              <a:spcBef>
                <a:spcPts val="1600"/>
              </a:spcBef>
              <a:spcAft>
                <a:spcPts val="0"/>
              </a:spcAft>
              <a:buNone/>
            </a:pPr>
            <a:r>
              <a:rPr lang="en-US" sz="2500" dirty="0"/>
              <a:t>Shortest path to any node can be obtained from SPT</a:t>
            </a:r>
            <a:endParaRPr lang="en-GB" sz="2500" dirty="0"/>
          </a:p>
          <a:p>
            <a:pPr marL="265176" lvl="1" indent="-130809" algn="l" rtl="0">
              <a:lnSpc>
                <a:spcPct val="90000"/>
              </a:lnSpc>
              <a:spcBef>
                <a:spcPts val="400"/>
              </a:spcBef>
              <a:spcAft>
                <a:spcPts val="0"/>
              </a:spcAft>
              <a:buSzPts val="1700"/>
              <a:buChar char="○"/>
            </a:pPr>
            <a:r>
              <a:rPr lang="en-US" sz="2000" b="1" dirty="0"/>
              <a:t>Length of shortest path from A to D?</a:t>
            </a:r>
            <a:endParaRPr sz="2000" dirty="0"/>
          </a:p>
          <a:p>
            <a:pPr marL="448056" lvl="2" indent="-130809" algn="l" rtl="0">
              <a:lnSpc>
                <a:spcPct val="90000"/>
              </a:lnSpc>
              <a:spcBef>
                <a:spcPts val="600"/>
              </a:spcBef>
              <a:spcAft>
                <a:spcPts val="0"/>
              </a:spcAft>
              <a:buSzPts val="1300"/>
              <a:buChar char="■"/>
            </a:pPr>
            <a:r>
              <a:rPr lang="en-US" sz="1600" dirty="0"/>
              <a:t>Lookup in </a:t>
            </a:r>
            <a:r>
              <a:rPr lang="en-US" sz="1600" b="1" dirty="0">
                <a:solidFill>
                  <a:srgbClr val="4C3283"/>
                </a:solidFill>
              </a:rPr>
              <a:t>SD</a:t>
            </a:r>
            <a:r>
              <a:rPr lang="en-US" sz="1600" dirty="0"/>
              <a:t> map: </a:t>
            </a:r>
            <a:r>
              <a:rPr lang="en-US" sz="1600" b="1" dirty="0">
                <a:solidFill>
                  <a:srgbClr val="4C3283"/>
                </a:solidFill>
              </a:rPr>
              <a:t>2</a:t>
            </a:r>
            <a:endParaRPr sz="1600" dirty="0">
              <a:solidFill>
                <a:srgbClr val="4C3283"/>
              </a:solidFill>
            </a:endParaRPr>
          </a:p>
          <a:p>
            <a:pPr marL="265176" lvl="1" indent="-130809" algn="l" rtl="0">
              <a:lnSpc>
                <a:spcPct val="90000"/>
              </a:lnSpc>
              <a:spcBef>
                <a:spcPts val="600"/>
              </a:spcBef>
              <a:spcAft>
                <a:spcPts val="0"/>
              </a:spcAft>
              <a:buSzPts val="1700"/>
              <a:buChar char="○"/>
            </a:pPr>
            <a:r>
              <a:rPr lang="en-US" sz="2000" b="1" dirty="0"/>
              <a:t>What’s the shortest path from A to D?</a:t>
            </a:r>
            <a:endParaRPr sz="2000" dirty="0"/>
          </a:p>
          <a:p>
            <a:pPr marL="448056" lvl="2" indent="-130809" algn="l" rtl="0">
              <a:lnSpc>
                <a:spcPct val="90000"/>
              </a:lnSpc>
              <a:spcBef>
                <a:spcPts val="600"/>
              </a:spcBef>
              <a:spcAft>
                <a:spcPts val="0"/>
              </a:spcAft>
              <a:buSzPts val="1300"/>
              <a:buChar char="■"/>
            </a:pPr>
            <a:r>
              <a:rPr lang="en-US" sz="1600" dirty="0"/>
              <a:t>Build the path backwards from </a:t>
            </a:r>
            <a:r>
              <a:rPr lang="en-US" sz="1600" b="1" dirty="0">
                <a:solidFill>
                  <a:srgbClr val="4C3283"/>
                </a:solidFill>
              </a:rPr>
              <a:t>PN</a:t>
            </a:r>
            <a:r>
              <a:rPr lang="en-US" sz="1600" dirty="0"/>
              <a:t>: start at D, follow </a:t>
            </a:r>
            <a:r>
              <a:rPr lang="en-US" sz="1600" b="1" dirty="0" err="1">
                <a:solidFill>
                  <a:srgbClr val="4C3283"/>
                </a:solidFill>
              </a:rPr>
              <a:t>backpointer</a:t>
            </a:r>
            <a:r>
              <a:rPr lang="en-US" sz="1600" dirty="0"/>
              <a:t> to B, follow </a:t>
            </a:r>
            <a:r>
              <a:rPr lang="en-US" sz="1600" b="1" dirty="0" err="1">
                <a:solidFill>
                  <a:srgbClr val="4C3283"/>
                </a:solidFill>
              </a:rPr>
              <a:t>backpointer</a:t>
            </a:r>
            <a:r>
              <a:rPr lang="en-US" sz="1600" dirty="0"/>
              <a:t> to A – the shortest path is </a:t>
            </a:r>
            <a:r>
              <a:rPr lang="en-US" sz="1600" b="1" dirty="0">
                <a:solidFill>
                  <a:srgbClr val="4C3283"/>
                </a:solidFill>
              </a:rPr>
              <a:t>ABD</a:t>
            </a:r>
            <a:endParaRPr sz="1400" dirty="0">
              <a:solidFill>
                <a:srgbClr val="4C3283"/>
              </a:solidFill>
            </a:endParaRPr>
          </a:p>
        </p:txBody>
      </p:sp>
      <p:graphicFrame>
        <p:nvGraphicFramePr>
          <p:cNvPr id="2" name="Google Shape;519;p34">
            <a:extLst>
              <a:ext uri="{FF2B5EF4-FFF2-40B4-BE49-F238E27FC236}">
                <a16:creationId xmlns:a16="http://schemas.microsoft.com/office/drawing/2014/main" id="{4563F6D0-536C-20FF-95BB-83C968CA1DA6}"/>
              </a:ext>
            </a:extLst>
          </p:cNvPr>
          <p:cNvGraphicFramePr/>
          <p:nvPr>
            <p:extLst>
              <p:ext uri="{D42A27DB-BD31-4B8C-83A1-F6EECF244321}">
                <p14:modId xmlns:p14="http://schemas.microsoft.com/office/powerpoint/2010/main" val="1458751660"/>
              </p:ext>
            </p:extLst>
          </p:nvPr>
        </p:nvGraphicFramePr>
        <p:xfrm>
          <a:off x="808738" y="4397735"/>
          <a:ext cx="3092700" cy="224021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FF0000"/>
                          </a:solidFill>
                          <a:latin typeface="Quattrocento Sans"/>
                          <a:ea typeface="Quattrocento Sans"/>
                          <a:cs typeface="Quattrocento Sans"/>
                          <a:sym typeface="Quattrocento Sans"/>
                        </a:rPr>
                        <a:t>1</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FF0000"/>
                          </a:solidFill>
                          <a:latin typeface="Quattrocento Sans"/>
                          <a:ea typeface="Quattrocento Sans"/>
                          <a:cs typeface="Quattrocento Sans"/>
                          <a:sym typeface="Quattrocento Sans"/>
                        </a:rPr>
                        <a:t>A</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1</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A</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FF0000"/>
                          </a:solidFill>
                          <a:latin typeface="Quattrocento Sans"/>
                          <a:ea typeface="Quattrocento Sans"/>
                          <a:cs typeface="Quattrocento Sans"/>
                          <a:sym typeface="Quattrocento Sans"/>
                        </a:rPr>
                        <a:t>2</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FF0000"/>
                          </a:solidFill>
                          <a:latin typeface="Quattrocento Sans"/>
                          <a:ea typeface="Quattrocento Sans"/>
                          <a:cs typeface="Quattrocento Sans"/>
                          <a:sym typeface="Quattrocento Sans"/>
                        </a:rPr>
                        <a:t>B</a:t>
                      </a:r>
                      <a:r>
                        <a:rPr lang="en-GB" sz="1600" dirty="0">
                          <a:solidFill>
                            <a:srgbClr val="0C0C0C"/>
                          </a:solidFill>
                          <a:latin typeface="Quattrocento Sans"/>
                          <a:ea typeface="Quattrocento Sans"/>
                          <a:cs typeface="Quattrocento Sans"/>
                          <a:sym typeface="Quattrocento Sans"/>
                        </a:rPr>
                        <a:t> or C</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2</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C</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3" name="Google Shape;813;p47">
            <a:extLst>
              <a:ext uri="{FF2B5EF4-FFF2-40B4-BE49-F238E27FC236}">
                <a16:creationId xmlns:a16="http://schemas.microsoft.com/office/drawing/2014/main" id="{0E14ED8D-227A-0574-F1D4-D020D5F742DC}"/>
              </a:ext>
            </a:extLst>
          </p:cNvPr>
          <p:cNvSpPr/>
          <p:nvPr/>
        </p:nvSpPr>
        <p:spPr>
          <a:xfrm>
            <a:off x="1103861" y="219805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4" name="Google Shape;814;p47">
            <a:extLst>
              <a:ext uri="{FF2B5EF4-FFF2-40B4-BE49-F238E27FC236}">
                <a16:creationId xmlns:a16="http://schemas.microsoft.com/office/drawing/2014/main" id="{C0D07098-BB66-8DC0-16F8-64148C52FA8C}"/>
              </a:ext>
            </a:extLst>
          </p:cNvPr>
          <p:cNvSpPr/>
          <p:nvPr/>
        </p:nvSpPr>
        <p:spPr>
          <a:xfrm>
            <a:off x="1255140" y="364615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5" name="Google Shape;815;p47">
            <a:extLst>
              <a:ext uri="{FF2B5EF4-FFF2-40B4-BE49-F238E27FC236}">
                <a16:creationId xmlns:a16="http://schemas.microsoft.com/office/drawing/2014/main" id="{7547BE39-CE1B-08C3-DC12-BAE4FAC2D2D4}"/>
              </a:ext>
            </a:extLst>
          </p:cNvPr>
          <p:cNvSpPr/>
          <p:nvPr/>
        </p:nvSpPr>
        <p:spPr>
          <a:xfrm>
            <a:off x="3689838" y="1775065"/>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E</a:t>
            </a:r>
            <a:endParaRPr sz="2133" b="0" i="0" u="none" strike="noStrike" cap="none">
              <a:solidFill>
                <a:srgbClr val="000000"/>
              </a:solidFill>
              <a:latin typeface="Calibri"/>
              <a:ea typeface="Calibri"/>
              <a:cs typeface="Calibri"/>
              <a:sym typeface="Calibri"/>
            </a:endParaRPr>
          </a:p>
        </p:txBody>
      </p:sp>
      <p:sp>
        <p:nvSpPr>
          <p:cNvPr id="6" name="Google Shape;816;p47">
            <a:extLst>
              <a:ext uri="{FF2B5EF4-FFF2-40B4-BE49-F238E27FC236}">
                <a16:creationId xmlns:a16="http://schemas.microsoft.com/office/drawing/2014/main" id="{763073BA-EBC0-1931-7B3A-F03E8988D617}"/>
              </a:ext>
            </a:extLst>
          </p:cNvPr>
          <p:cNvSpPr/>
          <p:nvPr/>
        </p:nvSpPr>
        <p:spPr>
          <a:xfrm>
            <a:off x="2533962" y="2440765"/>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7" name="Google Shape;817;p47">
            <a:extLst>
              <a:ext uri="{FF2B5EF4-FFF2-40B4-BE49-F238E27FC236}">
                <a16:creationId xmlns:a16="http://schemas.microsoft.com/office/drawing/2014/main" id="{82FFCC39-B6FA-FBE1-87AA-CF2A35D11F08}"/>
              </a:ext>
            </a:extLst>
          </p:cNvPr>
          <p:cNvSpPr/>
          <p:nvPr/>
        </p:nvSpPr>
        <p:spPr>
          <a:xfrm>
            <a:off x="3166796" y="381475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8" name="Google Shape;818;p47">
            <a:extLst>
              <a:ext uri="{FF2B5EF4-FFF2-40B4-BE49-F238E27FC236}">
                <a16:creationId xmlns:a16="http://schemas.microsoft.com/office/drawing/2014/main" id="{2D626839-3224-AF32-86CE-9DE909BA8BED}"/>
              </a:ext>
            </a:extLst>
          </p:cNvPr>
          <p:cNvCxnSpPr>
            <a:stCxn id="3" idx="2"/>
            <a:endCxn id="4" idx="0"/>
          </p:cNvCxnSpPr>
          <p:nvPr/>
        </p:nvCxnSpPr>
        <p:spPr>
          <a:xfrm>
            <a:off x="1315461" y="2535259"/>
            <a:ext cx="151200" cy="1110900"/>
          </a:xfrm>
          <a:prstGeom prst="straightConnector1">
            <a:avLst/>
          </a:prstGeom>
          <a:noFill/>
          <a:ln w="19050" cap="flat" cmpd="sng">
            <a:solidFill>
              <a:schemeClr val="dk2"/>
            </a:solidFill>
            <a:prstDash val="solid"/>
            <a:round/>
            <a:headEnd type="none" w="sm" len="sm"/>
            <a:tailEnd type="none" w="sm" len="sm"/>
          </a:ln>
        </p:spPr>
      </p:cxnSp>
      <p:cxnSp>
        <p:nvCxnSpPr>
          <p:cNvPr id="9" name="Google Shape;819;p47">
            <a:extLst>
              <a:ext uri="{FF2B5EF4-FFF2-40B4-BE49-F238E27FC236}">
                <a16:creationId xmlns:a16="http://schemas.microsoft.com/office/drawing/2014/main" id="{4DAAA59B-E811-A7D0-47DC-9A2951EC0AD8}"/>
              </a:ext>
            </a:extLst>
          </p:cNvPr>
          <p:cNvCxnSpPr>
            <a:stCxn id="3" idx="3"/>
            <a:endCxn id="6" idx="1"/>
          </p:cNvCxnSpPr>
          <p:nvPr/>
        </p:nvCxnSpPr>
        <p:spPr>
          <a:xfrm>
            <a:off x="1527061" y="2366659"/>
            <a:ext cx="1006800" cy="242700"/>
          </a:xfrm>
          <a:prstGeom prst="straightConnector1">
            <a:avLst/>
          </a:prstGeom>
          <a:noFill/>
          <a:ln w="19050" cap="flat" cmpd="sng">
            <a:solidFill>
              <a:schemeClr val="dk2"/>
            </a:solidFill>
            <a:prstDash val="solid"/>
            <a:round/>
            <a:headEnd type="none" w="sm" len="sm"/>
            <a:tailEnd type="none" w="sm" len="sm"/>
          </a:ln>
        </p:spPr>
      </p:cxnSp>
      <p:cxnSp>
        <p:nvCxnSpPr>
          <p:cNvPr id="10" name="Google Shape;820;p47">
            <a:extLst>
              <a:ext uri="{FF2B5EF4-FFF2-40B4-BE49-F238E27FC236}">
                <a16:creationId xmlns:a16="http://schemas.microsoft.com/office/drawing/2014/main" id="{84BF27D7-11C4-24B5-DAE3-86BB61BD1C60}"/>
              </a:ext>
            </a:extLst>
          </p:cNvPr>
          <p:cNvCxnSpPr>
            <a:stCxn id="5" idx="2"/>
            <a:endCxn id="6" idx="3"/>
          </p:cNvCxnSpPr>
          <p:nvPr/>
        </p:nvCxnSpPr>
        <p:spPr>
          <a:xfrm flipH="1">
            <a:off x="2957038" y="2112265"/>
            <a:ext cx="944400" cy="497100"/>
          </a:xfrm>
          <a:prstGeom prst="straightConnector1">
            <a:avLst/>
          </a:prstGeom>
          <a:noFill/>
          <a:ln w="19050" cap="flat" cmpd="sng">
            <a:solidFill>
              <a:schemeClr val="dk2"/>
            </a:solidFill>
            <a:prstDash val="solid"/>
            <a:round/>
            <a:headEnd type="none" w="sm" len="sm"/>
            <a:tailEnd type="none" w="sm" len="sm"/>
          </a:ln>
        </p:spPr>
      </p:cxnSp>
      <p:cxnSp>
        <p:nvCxnSpPr>
          <p:cNvPr id="11" name="Google Shape;821;p47">
            <a:extLst>
              <a:ext uri="{FF2B5EF4-FFF2-40B4-BE49-F238E27FC236}">
                <a16:creationId xmlns:a16="http://schemas.microsoft.com/office/drawing/2014/main" id="{A61F6EB2-9793-E4FA-3AC8-4751A554B538}"/>
              </a:ext>
            </a:extLst>
          </p:cNvPr>
          <p:cNvCxnSpPr>
            <a:stCxn id="4" idx="3"/>
            <a:endCxn id="7" idx="1"/>
          </p:cNvCxnSpPr>
          <p:nvPr/>
        </p:nvCxnSpPr>
        <p:spPr>
          <a:xfrm>
            <a:off x="1678340" y="3814753"/>
            <a:ext cx="1488600" cy="168600"/>
          </a:xfrm>
          <a:prstGeom prst="straightConnector1">
            <a:avLst/>
          </a:prstGeom>
          <a:noFill/>
          <a:ln w="19050" cap="flat" cmpd="sng">
            <a:solidFill>
              <a:schemeClr val="dk2"/>
            </a:solidFill>
            <a:prstDash val="solid"/>
            <a:round/>
            <a:headEnd type="none" w="sm" len="sm"/>
            <a:tailEnd type="none" w="sm" len="sm"/>
          </a:ln>
        </p:spPr>
      </p:cxnSp>
      <p:sp>
        <p:nvSpPr>
          <p:cNvPr id="12" name="Google Shape;822;p47">
            <a:extLst>
              <a:ext uri="{FF2B5EF4-FFF2-40B4-BE49-F238E27FC236}">
                <a16:creationId xmlns:a16="http://schemas.microsoft.com/office/drawing/2014/main" id="{94744128-2A80-12F6-C066-31E9E6827A6E}"/>
              </a:ext>
            </a:extLst>
          </p:cNvPr>
          <p:cNvSpPr txBox="1"/>
          <p:nvPr/>
        </p:nvSpPr>
        <p:spPr>
          <a:xfrm>
            <a:off x="105432" y="211226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13" name="Google Shape;823;p47">
            <a:extLst>
              <a:ext uri="{FF2B5EF4-FFF2-40B4-BE49-F238E27FC236}">
                <a16:creationId xmlns:a16="http://schemas.microsoft.com/office/drawing/2014/main" id="{8DCCFF96-FA51-490C-4E7F-C203BF3BFD70}"/>
              </a:ext>
            </a:extLst>
          </p:cNvPr>
          <p:cNvSpPr txBox="1"/>
          <p:nvPr/>
        </p:nvSpPr>
        <p:spPr>
          <a:xfrm>
            <a:off x="105432" y="1921631"/>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VISITED</a:t>
            </a:r>
            <a:endParaRPr/>
          </a:p>
        </p:txBody>
      </p:sp>
      <p:sp>
        <p:nvSpPr>
          <p:cNvPr id="14" name="Google Shape;824;p47">
            <a:extLst>
              <a:ext uri="{FF2B5EF4-FFF2-40B4-BE49-F238E27FC236}">
                <a16:creationId xmlns:a16="http://schemas.microsoft.com/office/drawing/2014/main" id="{0A167DFB-01B0-3B19-E017-E601825076B2}"/>
              </a:ext>
            </a:extLst>
          </p:cNvPr>
          <p:cNvSpPr/>
          <p:nvPr/>
        </p:nvSpPr>
        <p:spPr>
          <a:xfrm>
            <a:off x="1050609" y="2142439"/>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5" name="Google Shape;825;p47">
            <a:extLst>
              <a:ext uri="{FF2B5EF4-FFF2-40B4-BE49-F238E27FC236}">
                <a16:creationId xmlns:a16="http://schemas.microsoft.com/office/drawing/2014/main" id="{B9CD6A8B-EE69-C6C9-B6B0-C11F6F441E67}"/>
              </a:ext>
            </a:extLst>
          </p:cNvPr>
          <p:cNvSpPr/>
          <p:nvPr/>
        </p:nvSpPr>
        <p:spPr>
          <a:xfrm>
            <a:off x="1205101" y="3591040"/>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 name="Google Shape;826;p47">
            <a:extLst>
              <a:ext uri="{FF2B5EF4-FFF2-40B4-BE49-F238E27FC236}">
                <a16:creationId xmlns:a16="http://schemas.microsoft.com/office/drawing/2014/main" id="{6F6117C6-8425-C1B9-4478-B92CDFBAD758}"/>
              </a:ext>
            </a:extLst>
          </p:cNvPr>
          <p:cNvSpPr/>
          <p:nvPr/>
        </p:nvSpPr>
        <p:spPr>
          <a:xfrm>
            <a:off x="3109484" y="3759640"/>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 name="Google Shape;827;p47">
            <a:extLst>
              <a:ext uri="{FF2B5EF4-FFF2-40B4-BE49-F238E27FC236}">
                <a16:creationId xmlns:a16="http://schemas.microsoft.com/office/drawing/2014/main" id="{82062A4F-7D7C-8421-564B-3797EAA4487E}"/>
              </a:ext>
            </a:extLst>
          </p:cNvPr>
          <p:cNvSpPr/>
          <p:nvPr/>
        </p:nvSpPr>
        <p:spPr>
          <a:xfrm>
            <a:off x="2483924" y="2384145"/>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8" name="Google Shape;828;p47">
            <a:extLst>
              <a:ext uri="{FF2B5EF4-FFF2-40B4-BE49-F238E27FC236}">
                <a16:creationId xmlns:a16="http://schemas.microsoft.com/office/drawing/2014/main" id="{4F5F3C16-8512-743C-95D0-B67B3DE2BDCA}"/>
              </a:ext>
            </a:extLst>
          </p:cNvPr>
          <p:cNvSpPr/>
          <p:nvPr/>
        </p:nvSpPr>
        <p:spPr>
          <a:xfrm>
            <a:off x="3639800" y="1719952"/>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19" name="Google Shape;829;p47">
            <a:extLst>
              <a:ext uri="{FF2B5EF4-FFF2-40B4-BE49-F238E27FC236}">
                <a16:creationId xmlns:a16="http://schemas.microsoft.com/office/drawing/2014/main" id="{E68AAAE9-360A-F94A-47A0-DFCB70CFE387}"/>
              </a:ext>
            </a:extLst>
          </p:cNvPr>
          <p:cNvCxnSpPr>
            <a:stCxn id="6" idx="2"/>
            <a:endCxn id="7" idx="0"/>
          </p:cNvCxnSpPr>
          <p:nvPr/>
        </p:nvCxnSpPr>
        <p:spPr>
          <a:xfrm>
            <a:off x="2745562" y="2777965"/>
            <a:ext cx="632700" cy="1036800"/>
          </a:xfrm>
          <a:prstGeom prst="straightConnector1">
            <a:avLst/>
          </a:prstGeom>
          <a:noFill/>
          <a:ln w="19050" cap="flat" cmpd="sng">
            <a:solidFill>
              <a:schemeClr val="dk2"/>
            </a:solidFill>
            <a:prstDash val="solid"/>
            <a:round/>
            <a:headEnd type="none" w="sm" len="sm"/>
            <a:tailEnd type="none" w="sm" len="sm"/>
          </a:ln>
        </p:spPr>
      </p:cxnSp>
      <p:sp>
        <p:nvSpPr>
          <p:cNvPr id="20" name="Google Shape;835;p47">
            <a:extLst>
              <a:ext uri="{FF2B5EF4-FFF2-40B4-BE49-F238E27FC236}">
                <a16:creationId xmlns:a16="http://schemas.microsoft.com/office/drawing/2014/main" id="{BDD8577F-4668-9916-89C7-04B6CA9DFC8F}"/>
              </a:ext>
            </a:extLst>
          </p:cNvPr>
          <p:cNvSpPr txBox="1"/>
          <p:nvPr/>
        </p:nvSpPr>
        <p:spPr>
          <a:xfrm>
            <a:off x="837648" y="3172835"/>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accent2"/>
                </a:solidFill>
                <a:latin typeface="Quattrocento Sans"/>
                <a:ea typeface="Quattrocento Sans"/>
                <a:cs typeface="Quattrocento Sans"/>
                <a:sym typeface="Quattrocento Sans"/>
              </a:rPr>
              <a:t>PN</a:t>
            </a:r>
            <a:endParaRPr sz="1800" b="1" dirty="0">
              <a:solidFill>
                <a:schemeClr val="accent2"/>
              </a:solidFill>
              <a:latin typeface="Quattrocento Sans"/>
              <a:ea typeface="Quattrocento Sans"/>
              <a:cs typeface="Quattrocento Sans"/>
              <a:sym typeface="Quattrocento Sans"/>
            </a:endParaRPr>
          </a:p>
        </p:txBody>
      </p:sp>
      <p:sp>
        <p:nvSpPr>
          <p:cNvPr id="21" name="Google Shape;836;p47">
            <a:extLst>
              <a:ext uri="{FF2B5EF4-FFF2-40B4-BE49-F238E27FC236}">
                <a16:creationId xmlns:a16="http://schemas.microsoft.com/office/drawing/2014/main" id="{0924E581-5849-693D-C4C9-BCBDA3B3E7F3}"/>
              </a:ext>
            </a:extLst>
          </p:cNvPr>
          <p:cNvSpPr txBox="1"/>
          <p:nvPr/>
        </p:nvSpPr>
        <p:spPr>
          <a:xfrm>
            <a:off x="1429462" y="1643873"/>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B0F0"/>
                </a:solidFill>
                <a:latin typeface="Quattrocento Sans"/>
                <a:ea typeface="Quattrocento Sans"/>
                <a:cs typeface="Quattrocento Sans"/>
                <a:sym typeface="Quattrocento Sans"/>
              </a:rPr>
              <a:t>SD</a:t>
            </a:r>
            <a:endParaRPr sz="1800" b="1" dirty="0">
              <a:solidFill>
                <a:srgbClr val="00B0F0"/>
              </a:solidFill>
              <a:latin typeface="Quattrocento Sans"/>
              <a:ea typeface="Quattrocento Sans"/>
              <a:cs typeface="Quattrocento Sans"/>
              <a:sym typeface="Quattrocento Sans"/>
            </a:endParaRPr>
          </a:p>
        </p:txBody>
      </p:sp>
      <p:cxnSp>
        <p:nvCxnSpPr>
          <p:cNvPr id="22" name="Google Shape;838;p47">
            <a:extLst>
              <a:ext uri="{FF2B5EF4-FFF2-40B4-BE49-F238E27FC236}">
                <a16:creationId xmlns:a16="http://schemas.microsoft.com/office/drawing/2014/main" id="{54D66D11-FD66-B384-DA53-980FFAEA3F02}"/>
              </a:ext>
            </a:extLst>
          </p:cNvPr>
          <p:cNvCxnSpPr/>
          <p:nvPr/>
        </p:nvCxnSpPr>
        <p:spPr>
          <a:xfrm rot="10800000">
            <a:off x="1281130" y="2930627"/>
            <a:ext cx="109970" cy="720381"/>
          </a:xfrm>
          <a:prstGeom prst="straightConnector1">
            <a:avLst/>
          </a:prstGeom>
          <a:noFill/>
          <a:ln w="38100" cap="flat" cmpd="sng">
            <a:solidFill>
              <a:schemeClr val="accent2"/>
            </a:solidFill>
            <a:prstDash val="solid"/>
            <a:round/>
            <a:headEnd type="none" w="sm" len="sm"/>
            <a:tailEnd type="triangle" w="med" len="med"/>
          </a:ln>
        </p:spPr>
      </p:cxnSp>
      <p:cxnSp>
        <p:nvCxnSpPr>
          <p:cNvPr id="23" name="Google Shape;839;p47">
            <a:extLst>
              <a:ext uri="{FF2B5EF4-FFF2-40B4-BE49-F238E27FC236}">
                <a16:creationId xmlns:a16="http://schemas.microsoft.com/office/drawing/2014/main" id="{30A68D3B-EABC-A871-3EDB-02E388B3935B}"/>
              </a:ext>
            </a:extLst>
          </p:cNvPr>
          <p:cNvCxnSpPr/>
          <p:nvPr/>
        </p:nvCxnSpPr>
        <p:spPr>
          <a:xfrm rot="10800000">
            <a:off x="1808853" y="2513792"/>
            <a:ext cx="730968" cy="179874"/>
          </a:xfrm>
          <a:prstGeom prst="straightConnector1">
            <a:avLst/>
          </a:prstGeom>
          <a:noFill/>
          <a:ln w="38100" cap="flat" cmpd="sng">
            <a:solidFill>
              <a:schemeClr val="accent2"/>
            </a:solidFill>
            <a:prstDash val="solid"/>
            <a:round/>
            <a:headEnd type="none" w="sm" len="sm"/>
            <a:tailEnd type="triangle" w="med" len="med"/>
          </a:ln>
        </p:spPr>
      </p:cxnSp>
      <p:cxnSp>
        <p:nvCxnSpPr>
          <p:cNvPr id="24" name="Google Shape;840;p47">
            <a:extLst>
              <a:ext uri="{FF2B5EF4-FFF2-40B4-BE49-F238E27FC236}">
                <a16:creationId xmlns:a16="http://schemas.microsoft.com/office/drawing/2014/main" id="{E052D8FD-3020-6A39-D994-2A2F7CD359E7}"/>
              </a:ext>
            </a:extLst>
          </p:cNvPr>
          <p:cNvCxnSpPr/>
          <p:nvPr/>
        </p:nvCxnSpPr>
        <p:spPr>
          <a:xfrm rot="10800000">
            <a:off x="2417442" y="3802968"/>
            <a:ext cx="749354" cy="110034"/>
          </a:xfrm>
          <a:prstGeom prst="straightConnector1">
            <a:avLst/>
          </a:prstGeom>
          <a:noFill/>
          <a:ln w="38100" cap="flat" cmpd="sng">
            <a:solidFill>
              <a:schemeClr val="accent2"/>
            </a:solidFill>
            <a:prstDash val="solid"/>
            <a:round/>
            <a:headEnd type="none" w="sm" len="sm"/>
            <a:tailEnd type="triangle" w="med" len="med"/>
          </a:ln>
        </p:spPr>
      </p:cxnSp>
      <p:cxnSp>
        <p:nvCxnSpPr>
          <p:cNvPr id="25" name="Google Shape;841;p47">
            <a:extLst>
              <a:ext uri="{FF2B5EF4-FFF2-40B4-BE49-F238E27FC236}">
                <a16:creationId xmlns:a16="http://schemas.microsoft.com/office/drawing/2014/main" id="{2443F003-C30B-B37D-B0BA-71832B310D3D}"/>
              </a:ext>
            </a:extLst>
          </p:cNvPr>
          <p:cNvCxnSpPr/>
          <p:nvPr/>
        </p:nvCxnSpPr>
        <p:spPr>
          <a:xfrm flipH="1">
            <a:off x="3336992" y="2124050"/>
            <a:ext cx="662457" cy="386970"/>
          </a:xfrm>
          <a:prstGeom prst="straightConnector1">
            <a:avLst/>
          </a:prstGeom>
          <a:noFill/>
          <a:ln w="38100" cap="flat" cmpd="sng">
            <a:solidFill>
              <a:schemeClr val="accent2"/>
            </a:solidFill>
            <a:prstDash val="solid"/>
            <a:round/>
            <a:headEnd type="none" w="sm" len="sm"/>
            <a:tailEnd type="triangle" w="med" len="med"/>
          </a:ln>
        </p:spPr>
      </p:cxnSp>
      <p:sp>
        <p:nvSpPr>
          <p:cNvPr id="26" name="Google Shape;842;p47">
            <a:extLst>
              <a:ext uri="{FF2B5EF4-FFF2-40B4-BE49-F238E27FC236}">
                <a16:creationId xmlns:a16="http://schemas.microsoft.com/office/drawing/2014/main" id="{8E2E8CF7-C3C5-2687-B62B-FB2045491CE4}"/>
              </a:ext>
            </a:extLst>
          </p:cNvPr>
          <p:cNvSpPr txBox="1"/>
          <p:nvPr/>
        </p:nvSpPr>
        <p:spPr>
          <a:xfrm>
            <a:off x="1538114" y="191302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0</a:t>
            </a:r>
            <a:endParaRPr/>
          </a:p>
        </p:txBody>
      </p:sp>
      <p:sp>
        <p:nvSpPr>
          <p:cNvPr id="27" name="Google Shape;843;p47">
            <a:extLst>
              <a:ext uri="{FF2B5EF4-FFF2-40B4-BE49-F238E27FC236}">
                <a16:creationId xmlns:a16="http://schemas.microsoft.com/office/drawing/2014/main" id="{2100E0EF-3351-B7E3-F94A-B18692C67107}"/>
              </a:ext>
            </a:extLst>
          </p:cNvPr>
          <p:cNvSpPr txBox="1"/>
          <p:nvPr/>
        </p:nvSpPr>
        <p:spPr>
          <a:xfrm>
            <a:off x="1711814" y="334178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28" name="Google Shape;844;p47">
            <a:extLst>
              <a:ext uri="{FF2B5EF4-FFF2-40B4-BE49-F238E27FC236}">
                <a16:creationId xmlns:a16="http://schemas.microsoft.com/office/drawing/2014/main" id="{E0A2D213-EC0E-AA64-373C-1AE566C86696}"/>
              </a:ext>
            </a:extLst>
          </p:cNvPr>
          <p:cNvSpPr txBox="1"/>
          <p:nvPr/>
        </p:nvSpPr>
        <p:spPr>
          <a:xfrm>
            <a:off x="2981132" y="2106297"/>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29" name="Google Shape;845;p47">
            <a:extLst>
              <a:ext uri="{FF2B5EF4-FFF2-40B4-BE49-F238E27FC236}">
                <a16:creationId xmlns:a16="http://schemas.microsoft.com/office/drawing/2014/main" id="{92807609-3828-3925-0850-F7B3BA69A8EB}"/>
              </a:ext>
            </a:extLst>
          </p:cNvPr>
          <p:cNvSpPr txBox="1"/>
          <p:nvPr/>
        </p:nvSpPr>
        <p:spPr>
          <a:xfrm>
            <a:off x="3620418" y="352645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0" name="Google Shape;846;p47">
            <a:extLst>
              <a:ext uri="{FF2B5EF4-FFF2-40B4-BE49-F238E27FC236}">
                <a16:creationId xmlns:a16="http://schemas.microsoft.com/office/drawing/2014/main" id="{B7DEAD5E-7C73-21C6-E78A-1DC6167F9B3B}"/>
              </a:ext>
            </a:extLst>
          </p:cNvPr>
          <p:cNvSpPr txBox="1"/>
          <p:nvPr/>
        </p:nvSpPr>
        <p:spPr>
          <a:xfrm>
            <a:off x="4152621" y="1518754"/>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1" name="Google Shape;904;p49">
            <a:extLst>
              <a:ext uri="{FF2B5EF4-FFF2-40B4-BE49-F238E27FC236}">
                <a16:creationId xmlns:a16="http://schemas.microsoft.com/office/drawing/2014/main" id="{C9208258-6C13-63F8-1CD7-0DC842DB2FA4}"/>
              </a:ext>
            </a:extLst>
          </p:cNvPr>
          <p:cNvSpPr txBox="1">
            <a:spLocks/>
          </p:cNvSpPr>
          <p:nvPr/>
        </p:nvSpPr>
        <p:spPr>
          <a:xfrm>
            <a:off x="3952141" y="5807487"/>
            <a:ext cx="4225504" cy="787238"/>
          </a:xfrm>
          <a:prstGeom prst="rect">
            <a:avLst/>
          </a:prstGeom>
          <a:ln/>
        </p:spPr>
        <p:style>
          <a:lnRef idx="1">
            <a:schemeClr val="dk1"/>
          </a:lnRef>
          <a:fillRef idx="2">
            <a:schemeClr val="dk1"/>
          </a:fillRef>
          <a:effectRef idx="1">
            <a:schemeClr val="dk1"/>
          </a:effectRef>
          <a:fontRef idx="minor">
            <a:schemeClr val="dk1"/>
          </a:fontRef>
        </p:style>
        <p:txBody>
          <a:bodyPr spcFirstLastPara="1" wrap="square" lIns="45700" tIns="45700" rIns="45700" bIns="45700" anchor="t" anchorCtr="0">
            <a:normAutofit lnSpcReduction="10000"/>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sz="1800" dirty="0"/>
              <a:t>Depending on the order of visiting A’s successors with BFS: either B before C, or C before B, D’s PN may be either B or 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299A66-14A3-FC76-A43B-8F8830E775F9}"/>
              </a:ext>
            </a:extLst>
          </p:cNvPr>
          <p:cNvSpPr>
            <a:spLocks noGrp="1"/>
          </p:cNvSpPr>
          <p:nvPr>
            <p:ph idx="1"/>
          </p:nvPr>
        </p:nvSpPr>
        <p:spPr/>
        <p:txBody>
          <a:bodyPr/>
          <a:lstStyle/>
          <a:p>
            <a:endParaRPr lang="en-SE" dirty="0"/>
          </a:p>
        </p:txBody>
      </p:sp>
      <p:grpSp>
        <p:nvGrpSpPr>
          <p:cNvPr id="4" name="Group 3">
            <a:extLst>
              <a:ext uri="{FF2B5EF4-FFF2-40B4-BE49-F238E27FC236}">
                <a16:creationId xmlns:a16="http://schemas.microsoft.com/office/drawing/2014/main" id="{7AE59E91-F4BA-F1B0-64F8-BAAAB1A581E2}"/>
              </a:ext>
            </a:extLst>
          </p:cNvPr>
          <p:cNvGrpSpPr/>
          <p:nvPr/>
        </p:nvGrpSpPr>
        <p:grpSpPr>
          <a:xfrm>
            <a:off x="8717358" y="2310316"/>
            <a:ext cx="3092700" cy="3809437"/>
            <a:chOff x="8841391" y="1894638"/>
            <a:chExt cx="3092700" cy="3809437"/>
          </a:xfrm>
        </p:grpSpPr>
        <p:graphicFrame>
          <p:nvGraphicFramePr>
            <p:cNvPr id="5" name="Google Shape;519;p34">
              <a:extLst>
                <a:ext uri="{FF2B5EF4-FFF2-40B4-BE49-F238E27FC236}">
                  <a16:creationId xmlns:a16="http://schemas.microsoft.com/office/drawing/2014/main" id="{81AD2938-888E-3C3C-9CBC-CA56121F95F6}"/>
                </a:ext>
              </a:extLst>
            </p:cNvPr>
            <p:cNvGraphicFramePr/>
            <p:nvPr>
              <p:extLst>
                <p:ext uri="{D42A27DB-BD31-4B8C-83A1-F6EECF244321}">
                  <p14:modId xmlns:p14="http://schemas.microsoft.com/office/powerpoint/2010/main" val="1442096903"/>
                </p:ext>
              </p:extLst>
            </p:nvPr>
          </p:nvGraphicFramePr>
          <p:xfrm>
            <a:off x="8841391" y="2976235"/>
            <a:ext cx="3092700" cy="272784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SD</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PN</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A</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a:latin typeface="Quattrocento Sans"/>
                            <a:ea typeface="Quattrocento Sans"/>
                            <a:cs typeface="Quattrocento Sans"/>
                            <a:sym typeface="Quattrocento Sans"/>
                          </a:rPr>
                          <a:t>/</a:t>
                        </a:r>
                        <a:endParaRPr strike="noStrike">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B</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A</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C</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B</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D</a:t>
                        </a:r>
                        <a:endParaRPr lang="en-US"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1</a:t>
                        </a: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A</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E</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a:t>
                        </a:r>
                        <a:r>
                          <a:rPr lang="en-GB" sz="1600" i="0" u="none" strike="noStrike" cap="none" dirty="0">
                            <a:solidFill>
                              <a:schemeClr val="dk1"/>
                            </a:solidFill>
                            <a:latin typeface="Quattrocento Sans"/>
                            <a:ea typeface="Quattrocento Sans"/>
                            <a:cs typeface="Quattrocento Sans"/>
                            <a:sym typeface="Quattrocento Sans"/>
                          </a:rPr>
                          <a:t> -13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D</a:t>
                        </a:r>
                        <a:r>
                          <a:rPr lang="en-GB" strike="noStrike" dirty="0">
                            <a:latin typeface="Quattrocento Sans"/>
                            <a:ea typeface="Quattrocento Sans"/>
                            <a:cs typeface="Quattrocento Sans"/>
                            <a:sym typeface="Quattrocento Sans"/>
                          </a:rPr>
                          <a:t> C</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F</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8</a:t>
                        </a:r>
                        <a:r>
                          <a:rPr lang="en-GB" sz="1600" i="0" u="none" strike="noStrike" cap="none" dirty="0">
                            <a:solidFill>
                              <a:schemeClr val="dk1"/>
                            </a:solidFill>
                            <a:latin typeface="Quattrocento Sans"/>
                            <a:ea typeface="Quattrocento Sans"/>
                            <a:cs typeface="Quattrocento Sans"/>
                            <a:sym typeface="Quattrocento Sans"/>
                          </a:rPr>
                          <a:t> -12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C</a:t>
                        </a:r>
                        <a:r>
                          <a:rPr lang="en-GB" strike="noStrike" dirty="0">
                            <a:latin typeface="Quattrocento Sans"/>
                            <a:ea typeface="Quattrocento Sans"/>
                            <a:cs typeface="Quattrocento Sans"/>
                            <a:sym typeface="Quattrocento Sans"/>
                          </a:rPr>
                          <a:t> E</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6" name="Google Shape;1032;p42">
              <a:extLst>
                <a:ext uri="{FF2B5EF4-FFF2-40B4-BE49-F238E27FC236}">
                  <a16:creationId xmlns:a16="http://schemas.microsoft.com/office/drawing/2014/main" id="{3DCF4A9D-4F24-529F-CC17-7F3962BC3372}"/>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D, B, C, E, F</a:t>
              </a:r>
              <a:endParaRPr dirty="0">
                <a:latin typeface="Quattrocento Sans"/>
                <a:ea typeface="Quattrocento Sans"/>
                <a:cs typeface="Quattrocento Sans"/>
                <a:sym typeface="Quattrocento Sans"/>
              </a:endParaRPr>
            </a:p>
          </p:txBody>
        </p:sp>
      </p:grpSp>
      <p:pic>
        <p:nvPicPr>
          <p:cNvPr id="7" name="Picture 6">
            <a:extLst>
              <a:ext uri="{FF2B5EF4-FFF2-40B4-BE49-F238E27FC236}">
                <a16:creationId xmlns:a16="http://schemas.microsoft.com/office/drawing/2014/main" id="{FEA9634B-2AA2-E580-B70B-92B452F257F2}"/>
              </a:ext>
            </a:extLst>
          </p:cNvPr>
          <p:cNvPicPr>
            <a:picLocks noChangeAspect="1"/>
          </p:cNvPicPr>
          <p:nvPr/>
        </p:nvPicPr>
        <p:blipFill>
          <a:blip r:embed="rId2"/>
          <a:srcRect/>
          <a:stretch/>
        </p:blipFill>
        <p:spPr>
          <a:xfrm>
            <a:off x="1107447" y="2310316"/>
            <a:ext cx="6525536" cy="2213339"/>
          </a:xfrm>
          <a:prstGeom prst="rect">
            <a:avLst/>
          </a:prstGeom>
        </p:spPr>
      </p:pic>
      <p:pic>
        <p:nvPicPr>
          <p:cNvPr id="8" name="Picture 7">
            <a:extLst>
              <a:ext uri="{FF2B5EF4-FFF2-40B4-BE49-F238E27FC236}">
                <a16:creationId xmlns:a16="http://schemas.microsoft.com/office/drawing/2014/main" id="{51BA984D-FBD0-2D5B-0703-A12B654448AF}"/>
              </a:ext>
            </a:extLst>
          </p:cNvPr>
          <p:cNvPicPr>
            <a:picLocks noChangeAspect="1"/>
          </p:cNvPicPr>
          <p:nvPr/>
        </p:nvPicPr>
        <p:blipFill>
          <a:blip r:embed="rId3"/>
          <a:stretch>
            <a:fillRect/>
          </a:stretch>
        </p:blipFill>
        <p:spPr>
          <a:xfrm>
            <a:off x="381942" y="4708304"/>
            <a:ext cx="7954485" cy="1600423"/>
          </a:xfrm>
          <a:prstGeom prst="rect">
            <a:avLst/>
          </a:prstGeom>
        </p:spPr>
      </p:pic>
      <p:sp>
        <p:nvSpPr>
          <p:cNvPr id="9" name="Title 1">
            <a:extLst>
              <a:ext uri="{FF2B5EF4-FFF2-40B4-BE49-F238E27FC236}">
                <a16:creationId xmlns:a16="http://schemas.microsoft.com/office/drawing/2014/main" id="{DF6A3ED4-8178-4379-55B0-DD828F602E92}"/>
              </a:ext>
            </a:extLst>
          </p:cNvPr>
          <p:cNvSpPr>
            <a:spLocks noGrp="1"/>
          </p:cNvSpPr>
          <p:nvPr>
            <p:ph type="title"/>
          </p:nvPr>
        </p:nvSpPr>
        <p:spPr>
          <a:xfrm>
            <a:off x="609600" y="274638"/>
            <a:ext cx="10972800" cy="1143000"/>
          </a:xfrm>
        </p:spPr>
        <p:txBody>
          <a:bodyPr>
            <a:normAutofit fontScale="90000"/>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 Final Answer (for Exams</a:t>
            </a:r>
            <a:endParaRPr lang="en-SE" sz="4300" dirty="0">
              <a:solidFill>
                <a:srgbClr val="0C0C0C"/>
              </a:solidFill>
              <a:latin typeface="Quattrocento Sans"/>
              <a:sym typeface="Quattrocento Sans"/>
            </a:endParaRPr>
          </a:p>
        </p:txBody>
      </p:sp>
    </p:spTree>
    <p:extLst>
      <p:ext uri="{BB962C8B-B14F-4D97-AF65-F5344CB8AC3E}">
        <p14:creationId xmlns:p14="http://schemas.microsoft.com/office/powerpoint/2010/main" val="102250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D955ABE-B04F-B846-BDC4-F69E2A70C951}"/>
              </a:ext>
            </a:extLst>
          </p:cNvPr>
          <p:cNvSpPr/>
          <p:nvPr/>
        </p:nvSpPr>
        <p:spPr>
          <a:xfrm>
            <a:off x="1793893" y="29801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191914" y="339564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3864549" y="37649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656522" y="483067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260202" y="322355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402627" y="46665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696012" y="346693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696012" y="484464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800647" y="47733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868936" y="581782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724811" y="547362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868936" y="54736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635781" y="442318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1929165" y="460126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567493" y="339564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057683" y="44152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466530" y="33494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402627" y="55744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169473" y="41798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746223" y="57908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258502" y="52302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462857" y="43578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290838" y="383624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455703" y="483067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2786878" y="50151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355659" y="404533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1859489" y="49852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751267" y="384845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528247" y="382776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910661" y="445922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2817686" y="331100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110112" y="373763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395208" y="452820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420918" y="500405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110745" y="50495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551401" y="552441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3862951" y="513590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204722" y="451347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266239" y="559526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532808" y="590467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6227902" y="1833215"/>
            <a:ext cx="901209"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SD</a:t>
            </a:r>
          </a:p>
        </p:txBody>
      </p:sp>
      <p:sp>
        <p:nvSpPr>
          <p:cNvPr id="48" name="Rectangle 47">
            <a:extLst>
              <a:ext uri="{FF2B5EF4-FFF2-40B4-BE49-F238E27FC236}">
                <a16:creationId xmlns:a16="http://schemas.microsoft.com/office/drawing/2014/main" id="{B9C0267B-D789-664A-A670-D3D27616754F}"/>
              </a:ext>
            </a:extLst>
          </p:cNvPr>
          <p:cNvSpPr/>
          <p:nvPr/>
        </p:nvSpPr>
        <p:spPr>
          <a:xfrm>
            <a:off x="6227903" y="2233650"/>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6181838" y="2179094"/>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733001" y="2204229"/>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733001" y="2204229"/>
                <a:ext cx="304221" cy="1774845"/>
              </a:xfrm>
              <a:prstGeom prst="rect">
                <a:avLst/>
              </a:prstGeom>
              <a:blipFill>
                <a:blip r:embed="rId2"/>
                <a:stretch>
                  <a:fillRect/>
                </a:stretch>
              </a:blipFill>
              <a:effectLst/>
            </p:spPr>
            <p:txBody>
              <a:bodyPr/>
              <a:lstStyle/>
              <a:p>
                <a:r>
                  <a:rPr lang="en-SE">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268892" y="4094461"/>
            <a:ext cx="907621"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PN</a:t>
            </a:r>
          </a:p>
        </p:txBody>
      </p:sp>
      <p:sp>
        <p:nvSpPr>
          <p:cNvPr id="52" name="Rectangle 51">
            <a:extLst>
              <a:ext uri="{FF2B5EF4-FFF2-40B4-BE49-F238E27FC236}">
                <a16:creationId xmlns:a16="http://schemas.microsoft.com/office/drawing/2014/main" id="{039078A0-8962-E648-A5E6-2B8792930ADA}"/>
              </a:ext>
            </a:extLst>
          </p:cNvPr>
          <p:cNvSpPr/>
          <p:nvPr/>
        </p:nvSpPr>
        <p:spPr>
          <a:xfrm>
            <a:off x="6268893" y="448650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6222828" y="4431951"/>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773991" y="4465475"/>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810054" y="2575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812377" y="37861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812377" y="31724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7190164" y="2204229"/>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7190165" y="4486506"/>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826525" y="481407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828848" y="60666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828848" y="544455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810054" y="29699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810054" y="27643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826525" y="50270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826525" y="52357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561680" y="220422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812377" y="33848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277051" y="27643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833373" y="564472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7238802" y="502283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494386" y="4483992"/>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810054" y="35971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842037" y="585709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800430" y="234201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263035" y="35928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56F3C7C-41C1-6948-A705-A8E136108EAA}"/>
              </a:ext>
            </a:extLst>
          </p:cNvPr>
          <p:cNvCxnSpPr/>
          <p:nvPr/>
        </p:nvCxnSpPr>
        <p:spPr>
          <a:xfrm>
            <a:off x="7646495" y="27521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862973" y="2204227"/>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7244892" y="586354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0F3969B-0425-6647-AB33-8BC62BF5F428}"/>
              </a:ext>
            </a:extLst>
          </p:cNvPr>
          <p:cNvCxnSpPr/>
          <p:nvPr/>
        </p:nvCxnSpPr>
        <p:spPr>
          <a:xfrm>
            <a:off x="7527684" y="502283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747343" y="4476248"/>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646495" y="357967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281882" y="2954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527684" y="58654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7235060" y="524413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C52D7395-5750-8F40-A14A-294DEDA23FAA}"/>
              </a:ext>
            </a:extLst>
          </p:cNvPr>
          <p:cNvSpPr txBox="1"/>
          <p:nvPr/>
        </p:nvSpPr>
        <p:spPr>
          <a:xfrm>
            <a:off x="3964686" y="2671540"/>
            <a:ext cx="1675459" cy="307777"/>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0  1  4  7  5  2  3  6</a:t>
            </a:r>
          </a:p>
        </p:txBody>
      </p:sp>
      <p:cxnSp>
        <p:nvCxnSpPr>
          <p:cNvPr id="97" name="Straight Arrow Connector 96">
            <a:extLst>
              <a:ext uri="{FF2B5EF4-FFF2-40B4-BE49-F238E27FC236}">
                <a16:creationId xmlns:a16="http://schemas.microsoft.com/office/drawing/2014/main" id="{B4328D54-C636-2445-ACFB-F159FEA6FF7A}"/>
              </a:ext>
            </a:extLst>
          </p:cNvPr>
          <p:cNvCxnSpPr>
            <a:cxnSpLocks/>
          </p:cNvCxnSpPr>
          <p:nvPr/>
        </p:nvCxnSpPr>
        <p:spPr>
          <a:xfrm flipV="1">
            <a:off x="4110225"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B212FD26-214D-F541-8B30-2C17431EB6E1}"/>
              </a:ext>
            </a:extLst>
          </p:cNvPr>
          <p:cNvCxnSpPr>
            <a:cxnSpLocks/>
          </p:cNvCxnSpPr>
          <p:nvPr/>
        </p:nvCxnSpPr>
        <p:spPr>
          <a:xfrm flipV="1">
            <a:off x="4365693"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CB05DA6-6C8D-F246-8388-C5F564498676}"/>
              </a:ext>
            </a:extLst>
          </p:cNvPr>
          <p:cNvCxnSpPr>
            <a:cxnSpLocks/>
          </p:cNvCxnSpPr>
          <p:nvPr/>
        </p:nvCxnSpPr>
        <p:spPr>
          <a:xfrm flipV="1">
            <a:off x="4621161"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CFBD5B3-8770-3B47-A381-80B469172587}"/>
              </a:ext>
            </a:extLst>
          </p:cNvPr>
          <p:cNvCxnSpPr>
            <a:cxnSpLocks/>
          </p:cNvCxnSpPr>
          <p:nvPr/>
        </p:nvCxnSpPr>
        <p:spPr>
          <a:xfrm flipV="1">
            <a:off x="5132097"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1A4F123A-259E-F34F-AD0A-47CD9C71A0FB}"/>
              </a:ext>
            </a:extLst>
          </p:cNvPr>
          <p:cNvCxnSpPr>
            <a:cxnSpLocks/>
          </p:cNvCxnSpPr>
          <p:nvPr/>
        </p:nvCxnSpPr>
        <p:spPr>
          <a:xfrm flipV="1">
            <a:off x="5898504"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7351B10-A6B0-814F-BBF5-2FA539903AE4}"/>
              </a:ext>
            </a:extLst>
          </p:cNvPr>
          <p:cNvCxnSpPr>
            <a:cxnSpLocks/>
          </p:cNvCxnSpPr>
          <p:nvPr/>
        </p:nvCxnSpPr>
        <p:spPr>
          <a:xfrm flipV="1">
            <a:off x="4876629"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3F3644DB-DBF6-9544-BD48-E35035331311}"/>
              </a:ext>
            </a:extLst>
          </p:cNvPr>
          <p:cNvCxnSpPr>
            <a:cxnSpLocks/>
          </p:cNvCxnSpPr>
          <p:nvPr/>
        </p:nvCxnSpPr>
        <p:spPr>
          <a:xfrm flipV="1">
            <a:off x="5643033"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B781C96F-8CD2-4B4A-9DA0-8E6D97C81E72}"/>
              </a:ext>
            </a:extLst>
          </p:cNvPr>
          <p:cNvCxnSpPr>
            <a:cxnSpLocks/>
          </p:cNvCxnSpPr>
          <p:nvPr/>
        </p:nvCxnSpPr>
        <p:spPr>
          <a:xfrm flipV="1">
            <a:off x="5387565"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22A8987C-2CC8-CCE5-88A4-AA9808E19B85}"/>
              </a:ext>
            </a:extLst>
          </p:cNvPr>
          <p:cNvSpPr>
            <a:spLocks noGrp="1"/>
          </p:cNvSpPr>
          <p:nvPr>
            <p:ph idx="1"/>
          </p:nvPr>
        </p:nvSpPr>
        <p:spPr>
          <a:xfrm>
            <a:off x="129251" y="1417638"/>
            <a:ext cx="8116216" cy="530649"/>
          </a:xfrm>
        </p:spPr>
        <p:txBody>
          <a:bodyPr/>
          <a:lstStyle/>
          <a:p>
            <a:r>
              <a:rPr lang="en-GB" dirty="0">
                <a:latin typeface="Quattrocento Sans" panose="020B0502050000020003" pitchFamily="34" charset="0"/>
              </a:rPr>
              <a:t>Consider this DAG and a topological order 01475236</a:t>
            </a:r>
            <a:endParaRPr lang="en-SE" dirty="0">
              <a:latin typeface="Quattrocento Sans" panose="020B0502050000020003" pitchFamily="34" charset="0"/>
            </a:endParaRPr>
          </a:p>
        </p:txBody>
      </p:sp>
      <p:sp>
        <p:nvSpPr>
          <p:cNvPr id="74" name="Title 1">
            <a:extLst>
              <a:ext uri="{FF2B5EF4-FFF2-40B4-BE49-F238E27FC236}">
                <a16:creationId xmlns:a16="http://schemas.microsoft.com/office/drawing/2014/main" id="{FEDE7B5D-84CE-06A7-1D4D-C453653A347A}"/>
              </a:ext>
            </a:extLst>
          </p:cNvPr>
          <p:cNvSpPr>
            <a:spLocks noGrp="1"/>
          </p:cNvSpPr>
          <p:nvPr>
            <p:ph type="title"/>
          </p:nvPr>
        </p:nvSpPr>
        <p:spPr>
          <a:xfrm>
            <a:off x="609600" y="274638"/>
            <a:ext cx="10972800" cy="1143000"/>
          </a:xfrm>
        </p:spPr>
        <p:txBody>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II</a:t>
            </a:r>
            <a:endParaRPr lang="en-SE" sz="4300" dirty="0">
              <a:solidFill>
                <a:srgbClr val="0C0C0C"/>
              </a:solidFill>
              <a:latin typeface="Quattrocento Sans"/>
              <a:sym typeface="Quattrocento Sans"/>
            </a:endParaRPr>
          </a:p>
        </p:txBody>
      </p:sp>
      <p:grpSp>
        <p:nvGrpSpPr>
          <p:cNvPr id="76" name="Group 75">
            <a:extLst>
              <a:ext uri="{FF2B5EF4-FFF2-40B4-BE49-F238E27FC236}">
                <a16:creationId xmlns:a16="http://schemas.microsoft.com/office/drawing/2014/main" id="{EB1400C4-FDA9-25EE-C4CE-8394C51B68D2}"/>
              </a:ext>
            </a:extLst>
          </p:cNvPr>
          <p:cNvGrpSpPr/>
          <p:nvPr/>
        </p:nvGrpSpPr>
        <p:grpSpPr>
          <a:xfrm>
            <a:off x="8716485" y="1744394"/>
            <a:ext cx="3092700" cy="4601877"/>
            <a:chOff x="8841391" y="1894638"/>
            <a:chExt cx="3092700" cy="4601877"/>
          </a:xfrm>
        </p:grpSpPr>
        <p:graphicFrame>
          <p:nvGraphicFramePr>
            <p:cNvPr id="89" name="Google Shape;519;p34">
              <a:extLst>
                <a:ext uri="{FF2B5EF4-FFF2-40B4-BE49-F238E27FC236}">
                  <a16:creationId xmlns:a16="http://schemas.microsoft.com/office/drawing/2014/main" id="{8E4E33F4-B56A-35C6-06E0-65668F4DF52B}"/>
                </a:ext>
              </a:extLst>
            </p:cNvPr>
            <p:cNvGraphicFramePr/>
            <p:nvPr>
              <p:extLst>
                <p:ext uri="{D42A27DB-BD31-4B8C-83A1-F6EECF244321}">
                  <p14:modId xmlns:p14="http://schemas.microsoft.com/office/powerpoint/2010/main" val="1866379625"/>
                </p:ext>
              </p:extLst>
            </p:nvPr>
          </p:nvGraphicFramePr>
          <p:xfrm>
            <a:off x="8841391" y="2976235"/>
            <a:ext cx="3092700" cy="352028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SD</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PN</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a:latin typeface="Quattrocento Sans"/>
                            <a:ea typeface="Quattrocento Sans"/>
                            <a:cs typeface="Quattrocento Sans"/>
                            <a:sym typeface="Quattrocento Sans"/>
                          </a:rPr>
                          <a:t>/</a:t>
                        </a:r>
                        <a:endParaRPr strike="noStrike">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1</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5</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2</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17</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15</a:t>
                        </a:r>
                        <a:r>
                          <a:rPr lang="en-GB" sz="1600" i="0" u="none" strike="noStrike" cap="none" dirty="0">
                            <a:solidFill>
                              <a:schemeClr val="dk1"/>
                            </a:solidFill>
                            <a:latin typeface="Quattrocento Sans"/>
                            <a:ea typeface="Quattrocento Sans"/>
                            <a:cs typeface="Quattrocento Sans"/>
                            <a:sym typeface="Quattrocento Sans"/>
                          </a:rPr>
                          <a:t> 14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strike="noStrike"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7</a:t>
                        </a:r>
                        <a:r>
                          <a:rPr lang="en-GB" strike="noStrike" dirty="0">
                            <a:latin typeface="Quattrocento Sans"/>
                            <a:ea typeface="Quattrocento Sans"/>
                            <a:cs typeface="Quattrocento Sans"/>
                            <a:sym typeface="Quattrocento Sans"/>
                          </a:rPr>
                          <a:t> 5</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3</a:t>
                        </a:r>
                        <a:endParaRPr lang="en-US"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20</a:t>
                        </a:r>
                        <a:r>
                          <a:rPr lang="en-GB" sz="1600" i="0" u="none" strike="noStrike" cap="none" dirty="0">
                            <a:solidFill>
                              <a:schemeClr val="dk1"/>
                            </a:solidFill>
                            <a:latin typeface="Quattrocento Sans"/>
                            <a:ea typeface="Quattrocento Sans"/>
                            <a:cs typeface="Quattrocento Sans"/>
                            <a:sym typeface="Quattrocento Sans"/>
                          </a:rPr>
                          <a:t> 17</a:t>
                        </a: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strike="noStrike" dirty="0">
                            <a:latin typeface="Quattrocento Sans"/>
                            <a:ea typeface="Quattrocento Sans"/>
                            <a:cs typeface="Quattrocento Sans"/>
                            <a:sym typeface="Quattrocento Sans"/>
                          </a:rPr>
                          <a:t> 2</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4</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5</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4</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6</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29</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26</a:t>
                        </a:r>
                        <a:r>
                          <a:rPr lang="en-GB" sz="1600" i="0" u="none" strike="noStrike" cap="none" dirty="0">
                            <a:solidFill>
                              <a:schemeClr val="dk1"/>
                            </a:solidFill>
                            <a:latin typeface="Quattrocento Sans"/>
                            <a:ea typeface="Quattrocento Sans"/>
                            <a:cs typeface="Quattrocento Sans"/>
                            <a:sym typeface="Quattrocento Sans"/>
                          </a:rPr>
                          <a:t> 25</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4</a:t>
                        </a:r>
                        <a:r>
                          <a:rPr lang="en-GB" strike="noStrike"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5</a:t>
                        </a:r>
                        <a:r>
                          <a:rPr lang="en-GB" strike="noStrike" dirty="0">
                            <a:latin typeface="Quattrocento Sans"/>
                            <a:ea typeface="Quattrocento Sans"/>
                            <a:cs typeface="Quattrocento Sans"/>
                            <a:sym typeface="Quattrocento Sans"/>
                          </a:rPr>
                          <a:t> 2</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3972015313"/>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7</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762112352"/>
                    </a:ext>
                  </a:extLst>
                </a:tr>
              </a:tbl>
            </a:graphicData>
          </a:graphic>
        </p:graphicFrame>
        <p:sp>
          <p:nvSpPr>
            <p:cNvPr id="90" name="Google Shape;1032;p42">
              <a:extLst>
                <a:ext uri="{FF2B5EF4-FFF2-40B4-BE49-F238E27FC236}">
                  <a16:creationId xmlns:a16="http://schemas.microsoft.com/office/drawing/2014/main" id="{5ABB329B-1A1E-FCAD-58C8-474C389C5A5C}"/>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0, 1, 4, 7, 5, 2, 3, 6</a:t>
              </a:r>
              <a:endParaRPr dirty="0">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3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par>
                                <p:cTn id="29" presetID="9"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dissolve">
                                      <p:cBhvr>
                                        <p:cTn id="34" dur="500"/>
                                        <p:tgtEl>
                                          <p:spTgt spid="16"/>
                                        </p:tgtEl>
                                      </p:cBhvr>
                                    </p:animEffect>
                                  </p:childTnLst>
                                </p:cTn>
                              </p:par>
                              <p:par>
                                <p:cTn id="35" presetID="9"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par>
                                <p:cTn id="38" presetID="9"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ssolve">
                                      <p:cBhvr>
                                        <p:cTn id="40" dur="500"/>
                                        <p:tgtEl>
                                          <p:spTgt spid="18"/>
                                        </p:tgtEl>
                                      </p:cBhvr>
                                    </p:animEffect>
                                  </p:childTnLst>
                                </p:cTn>
                              </p:par>
                              <p:par>
                                <p:cTn id="41" presetID="9"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dissolve">
                                      <p:cBhvr>
                                        <p:cTn id="58" dur="500"/>
                                        <p:tgtEl>
                                          <p:spTgt spid="2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dissolve">
                                      <p:cBhvr>
                                        <p:cTn id="61" dur="500"/>
                                        <p:tgtEl>
                                          <p:spTgt spid="2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dissolve">
                                      <p:cBhvr>
                                        <p:cTn id="64" dur="500"/>
                                        <p:tgtEl>
                                          <p:spTgt spid="2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500"/>
                                        <p:tgtEl>
                                          <p:spTgt spid="2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par>
                                <p:cTn id="71" presetID="9"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par>
                                <p:cTn id="74" presetID="9"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dissolve">
                                      <p:cBhvr>
                                        <p:cTn id="76" dur="500"/>
                                        <p:tgtEl>
                                          <p:spTgt spid="30"/>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dissolve">
                                      <p:cBhvr>
                                        <p:cTn id="79" dur="500"/>
                                        <p:tgtEl>
                                          <p:spTgt spid="31"/>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dissolve">
                                      <p:cBhvr>
                                        <p:cTn id="82" dur="500"/>
                                        <p:tgtEl>
                                          <p:spTgt spid="32"/>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dissolve">
                                      <p:cBhvr>
                                        <p:cTn id="85" dur="500"/>
                                        <p:tgtEl>
                                          <p:spTgt spid="33"/>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dissolve">
                                      <p:cBhvr>
                                        <p:cTn id="88" dur="500"/>
                                        <p:tgtEl>
                                          <p:spTgt spid="34"/>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dissolve">
                                      <p:cBhvr>
                                        <p:cTn id="91" dur="500"/>
                                        <p:tgtEl>
                                          <p:spTgt spid="35"/>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dissolve">
                                      <p:cBhvr>
                                        <p:cTn id="94" dur="500"/>
                                        <p:tgtEl>
                                          <p:spTgt spid="36"/>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dissolve">
                                      <p:cBhvr>
                                        <p:cTn id="97" dur="500"/>
                                        <p:tgtEl>
                                          <p:spTgt spid="37"/>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dissolve">
                                      <p:cBhvr>
                                        <p:cTn id="100" dur="500"/>
                                        <p:tgtEl>
                                          <p:spTgt spid="38"/>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dissolve">
                                      <p:cBhvr>
                                        <p:cTn id="103" dur="500"/>
                                        <p:tgtEl>
                                          <p:spTgt spid="39"/>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dissolve">
                                      <p:cBhvr>
                                        <p:cTn id="106" dur="500"/>
                                        <p:tgtEl>
                                          <p:spTgt spid="40"/>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dissolve">
                                      <p:cBhvr>
                                        <p:cTn id="109" dur="500"/>
                                        <p:tgtEl>
                                          <p:spTgt spid="41"/>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dissolve">
                                      <p:cBhvr>
                                        <p:cTn id="112" dur="500"/>
                                        <p:tgtEl>
                                          <p:spTgt spid="42"/>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dissolve">
                                      <p:cBhvr>
                                        <p:cTn id="115" dur="500"/>
                                        <p:tgtEl>
                                          <p:spTgt spid="43"/>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dissolve">
                                      <p:cBhvr>
                                        <p:cTn id="118" dur="500"/>
                                        <p:tgtEl>
                                          <p:spTgt spid="4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5"/>
                                        </p:tgtEl>
                                        <p:attrNameLst>
                                          <p:attrName>style.visibility</p:attrName>
                                        </p:attrNameLst>
                                      </p:cBhvr>
                                      <p:to>
                                        <p:strVal val="visible"/>
                                      </p:to>
                                    </p:set>
                                    <p:animEffect transition="in" filter="dissolve">
                                      <p:cBhvr>
                                        <p:cTn id="121" dur="500"/>
                                        <p:tgtEl>
                                          <p:spTgt spid="4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dissolve">
                                      <p:cBhvr>
                                        <p:cTn id="124" dur="500"/>
                                        <p:tgtEl>
                                          <p:spTgt spid="46"/>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88"/>
                                        </p:tgtEl>
                                        <p:attrNameLst>
                                          <p:attrName>style.visibility</p:attrName>
                                        </p:attrNameLst>
                                      </p:cBhvr>
                                      <p:to>
                                        <p:strVal val="visible"/>
                                      </p:to>
                                    </p:set>
                                    <p:animEffect transition="in" filter="dissolve">
                                      <p:cBhvr>
                                        <p:cTn id="129" dur="500"/>
                                        <p:tgtEl>
                                          <p:spTgt spid="88"/>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dissolve">
                                      <p:cBhvr>
                                        <p:cTn id="134" dur="500"/>
                                        <p:tgtEl>
                                          <p:spTgt spid="47"/>
                                        </p:tgtEl>
                                      </p:cBhvr>
                                    </p:animEffect>
                                  </p:childTnLst>
                                </p:cTn>
                              </p:par>
                              <p:par>
                                <p:cTn id="135" presetID="9" presetClass="entr" presetSubtype="0" fill="hold" nodeType="with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dissolve">
                                      <p:cBhvr>
                                        <p:cTn id="137" dur="500"/>
                                        <p:tgtEl>
                                          <p:spTgt spid="49"/>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dissolve">
                                      <p:cBhvr>
                                        <p:cTn id="140" dur="500"/>
                                        <p:tgtEl>
                                          <p:spTgt spid="48"/>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50"/>
                                        </p:tgtEl>
                                        <p:attrNameLst>
                                          <p:attrName>style.visibility</p:attrName>
                                        </p:attrNameLst>
                                      </p:cBhvr>
                                      <p:to>
                                        <p:strVal val="visible"/>
                                      </p:to>
                                    </p:set>
                                    <p:animEffect transition="in" filter="dissolve">
                                      <p:cBhvr>
                                        <p:cTn id="143" dur="500"/>
                                        <p:tgtEl>
                                          <p:spTgt spid="50"/>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54"/>
                                        </p:tgtEl>
                                        <p:attrNameLst>
                                          <p:attrName>style.visibility</p:attrName>
                                        </p:attrNameLst>
                                      </p:cBhvr>
                                      <p:to>
                                        <p:strVal val="visible"/>
                                      </p:to>
                                    </p:set>
                                    <p:animEffect transition="in" filter="dissolve">
                                      <p:cBhvr>
                                        <p:cTn id="146" dur="500"/>
                                        <p:tgtEl>
                                          <p:spTgt spid="54"/>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52"/>
                                        </p:tgtEl>
                                        <p:attrNameLst>
                                          <p:attrName>style.visibility</p:attrName>
                                        </p:attrNameLst>
                                      </p:cBhvr>
                                      <p:to>
                                        <p:strVal val="visible"/>
                                      </p:to>
                                    </p:set>
                                    <p:animEffect transition="in" filter="dissolve">
                                      <p:cBhvr>
                                        <p:cTn id="149" dur="500"/>
                                        <p:tgtEl>
                                          <p:spTgt spid="52"/>
                                        </p:tgtEl>
                                      </p:cBhvr>
                                    </p:animEffect>
                                  </p:childTnLst>
                                </p:cTn>
                              </p:par>
                              <p:par>
                                <p:cTn id="150" presetID="9" presetClass="entr" presetSubtype="0" fill="hold" nodeType="withEffect">
                                  <p:stCondLst>
                                    <p:cond delay="0"/>
                                  </p:stCondLst>
                                  <p:childTnLst>
                                    <p:set>
                                      <p:cBhvr>
                                        <p:cTn id="151" dur="1" fill="hold">
                                          <p:stCondLst>
                                            <p:cond delay="0"/>
                                          </p:stCondLst>
                                        </p:cTn>
                                        <p:tgtEl>
                                          <p:spTgt spid="53"/>
                                        </p:tgtEl>
                                        <p:attrNameLst>
                                          <p:attrName>style.visibility</p:attrName>
                                        </p:attrNameLst>
                                      </p:cBhvr>
                                      <p:to>
                                        <p:strVal val="visible"/>
                                      </p:to>
                                    </p:set>
                                    <p:animEffect transition="in" filter="dissolve">
                                      <p:cBhvr>
                                        <p:cTn id="152" dur="500"/>
                                        <p:tgtEl>
                                          <p:spTgt spid="53"/>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dissolve">
                                      <p:cBhvr>
                                        <p:cTn id="155" dur="500"/>
                                        <p:tgtEl>
                                          <p:spTgt spid="51"/>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nodeType="click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dissolve">
                                      <p:cBhvr>
                                        <p:cTn id="160" dur="500"/>
                                        <p:tgtEl>
                                          <p:spTgt spid="97"/>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mph" presetSubtype="2" fill="hold" nodeType="clickEffect">
                                  <p:stCondLst>
                                    <p:cond delay="0"/>
                                  </p:stCondLst>
                                  <p:childTnLst>
                                    <p:animClr clrSpc="rgb" dir="cw">
                                      <p:cBhvr>
                                        <p:cTn id="164" dur="2000" fill="hold"/>
                                        <p:tgtEl>
                                          <p:spTgt spid="25"/>
                                        </p:tgtEl>
                                        <p:attrNameLst>
                                          <p:attrName>fillcolor</p:attrName>
                                        </p:attrNameLst>
                                      </p:cBhvr>
                                      <p:to>
                                        <a:schemeClr val="accent2"/>
                                      </p:to>
                                    </p:animClr>
                                    <p:set>
                                      <p:cBhvr>
                                        <p:cTn id="165" dur="2000" fill="hold"/>
                                        <p:tgtEl>
                                          <p:spTgt spid="25"/>
                                        </p:tgtEl>
                                        <p:attrNameLst>
                                          <p:attrName>fill.type</p:attrName>
                                        </p:attrNameLst>
                                      </p:cBhvr>
                                      <p:to>
                                        <p:strVal val="solid"/>
                                      </p:to>
                                    </p:set>
                                    <p:set>
                                      <p:cBhvr>
                                        <p:cTn id="166" dur="2000" fill="hold"/>
                                        <p:tgtEl>
                                          <p:spTgt spid="25"/>
                                        </p:tgtEl>
                                        <p:attrNameLst>
                                          <p:attrName>fill.on</p:attrName>
                                        </p:attrNameLst>
                                      </p:cBhvr>
                                      <p:to>
                                        <p:strVal val="true"/>
                                      </p:to>
                                    </p:se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77"/>
                                        </p:tgtEl>
                                        <p:attrNameLst>
                                          <p:attrName>style.visibility</p:attrName>
                                        </p:attrNameLst>
                                      </p:cBhvr>
                                      <p:to>
                                        <p:strVal val="visible"/>
                                      </p:to>
                                    </p:set>
                                    <p:animEffect transition="in" filter="dissolve">
                                      <p:cBhvr>
                                        <p:cTn id="171" dur="500"/>
                                        <p:tgtEl>
                                          <p:spTgt spid="77"/>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58">
                                            <p:txEl>
                                              <p:pRg st="0" end="0"/>
                                            </p:txEl>
                                          </p:spTgt>
                                        </p:tgtEl>
                                        <p:attrNameLst>
                                          <p:attrName>style.visibility</p:attrName>
                                        </p:attrNameLst>
                                      </p:cBhvr>
                                      <p:to>
                                        <p:strVal val="visible"/>
                                      </p:to>
                                    </p:set>
                                    <p:animEffect transition="in" filter="dissolve">
                                      <p:cBhvr>
                                        <p:cTn id="176" dur="500"/>
                                        <p:tgtEl>
                                          <p:spTgt spid="58">
                                            <p:txEl>
                                              <p:pRg st="0" end="0"/>
                                            </p:txEl>
                                          </p:spTgt>
                                        </p:tgtEl>
                                      </p:cBhvr>
                                    </p:animEffect>
                                  </p:childTnLst>
                                </p:cTn>
                              </p:par>
                            </p:childTnLst>
                          </p:cTn>
                        </p:par>
                      </p:childTnLst>
                    </p:cTn>
                  </p:par>
                  <p:par>
                    <p:cTn id="177" fill="hold">
                      <p:stCondLst>
                        <p:cond delay="indefinite"/>
                      </p:stCondLst>
                      <p:childTnLst>
                        <p:par>
                          <p:cTn id="178" fill="hold">
                            <p:stCondLst>
                              <p:cond delay="0"/>
                            </p:stCondLst>
                            <p:childTnLst>
                              <p:par>
                                <p:cTn id="179" presetID="7" presetClass="emph" presetSubtype="2" fill="hold" nodeType="clickEffect">
                                  <p:stCondLst>
                                    <p:cond delay="0"/>
                                  </p:stCondLst>
                                  <p:childTnLst>
                                    <p:animClr clrSpc="rgb" dir="cw">
                                      <p:cBhvr>
                                        <p:cTn id="180" dur="2000" fill="hold"/>
                                        <p:tgtEl>
                                          <p:spTgt spid="21"/>
                                        </p:tgtEl>
                                        <p:attrNameLst>
                                          <p:attrName>stroke.color</p:attrName>
                                        </p:attrNameLst>
                                      </p:cBhvr>
                                      <p:to>
                                        <a:schemeClr val="accent2"/>
                                      </p:to>
                                    </p:animClr>
                                    <p:set>
                                      <p:cBhvr>
                                        <p:cTn id="181" dur="2000" fill="hold"/>
                                        <p:tgtEl>
                                          <p:spTgt spid="21"/>
                                        </p:tgtEl>
                                        <p:attrNameLst>
                                          <p:attrName>stroke.on</p:attrName>
                                        </p:attrNameLst>
                                      </p:cBhvr>
                                      <p:to>
                                        <p:strVal val="true"/>
                                      </p:to>
                                    </p:se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nodeType="clickEffect">
                                  <p:stCondLst>
                                    <p:cond delay="0"/>
                                  </p:stCondLst>
                                  <p:childTnLst>
                                    <p:set>
                                      <p:cBhvr>
                                        <p:cTn id="185" dur="1" fill="hold">
                                          <p:stCondLst>
                                            <p:cond delay="0"/>
                                          </p:stCondLst>
                                        </p:cTn>
                                        <p:tgtEl>
                                          <p:spTgt spid="55"/>
                                        </p:tgtEl>
                                        <p:attrNameLst>
                                          <p:attrName>style.visibility</p:attrName>
                                        </p:attrNameLst>
                                      </p:cBhvr>
                                      <p:to>
                                        <p:strVal val="visible"/>
                                      </p:to>
                                    </p:set>
                                    <p:animEffect transition="in" filter="dissolve">
                                      <p:cBhvr>
                                        <p:cTn id="186" dur="500"/>
                                        <p:tgtEl>
                                          <p:spTgt spid="55"/>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58">
                                            <p:txEl>
                                              <p:pRg st="1" end="1"/>
                                            </p:txEl>
                                          </p:spTgt>
                                        </p:tgtEl>
                                        <p:attrNameLst>
                                          <p:attrName>style.visibility</p:attrName>
                                        </p:attrNameLst>
                                      </p:cBhvr>
                                      <p:to>
                                        <p:strVal val="visible"/>
                                      </p:to>
                                    </p:set>
                                    <p:animEffect transition="in" filter="dissolve">
                                      <p:cBhvr>
                                        <p:cTn id="191" dur="500"/>
                                        <p:tgtEl>
                                          <p:spTgt spid="58">
                                            <p:txEl>
                                              <p:pRg st="1" end="1"/>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nodeType="clickEffect">
                                  <p:stCondLst>
                                    <p:cond delay="0"/>
                                  </p:stCondLst>
                                  <p:childTnLst>
                                    <p:set>
                                      <p:cBhvr>
                                        <p:cTn id="195" dur="1" fill="hold">
                                          <p:stCondLst>
                                            <p:cond delay="0"/>
                                          </p:stCondLst>
                                        </p:cTn>
                                        <p:tgtEl>
                                          <p:spTgt spid="60"/>
                                        </p:tgtEl>
                                        <p:attrNameLst>
                                          <p:attrName>style.visibility</p:attrName>
                                        </p:attrNameLst>
                                      </p:cBhvr>
                                      <p:to>
                                        <p:strVal val="visible"/>
                                      </p:to>
                                    </p:set>
                                    <p:animEffect transition="in" filter="dissolve">
                                      <p:cBhvr>
                                        <p:cTn id="196" dur="500"/>
                                        <p:tgtEl>
                                          <p:spTgt spid="60"/>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9">
                                            <p:txEl>
                                              <p:pRg st="1" end="1"/>
                                            </p:txEl>
                                          </p:spTgt>
                                        </p:tgtEl>
                                        <p:attrNameLst>
                                          <p:attrName>style.visibility</p:attrName>
                                        </p:attrNameLst>
                                      </p:cBhvr>
                                      <p:to>
                                        <p:strVal val="visible"/>
                                      </p:to>
                                    </p:set>
                                    <p:animEffect transition="in" filter="dissolve">
                                      <p:cBhvr>
                                        <p:cTn id="201" dur="500"/>
                                        <p:tgtEl>
                                          <p:spTgt spid="59">
                                            <p:txEl>
                                              <p:pRg st="1" end="1"/>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7" presetClass="emph" presetSubtype="2" fill="hold" nodeType="clickEffect">
                                  <p:stCondLst>
                                    <p:cond delay="0"/>
                                  </p:stCondLst>
                                  <p:childTnLst>
                                    <p:animClr clrSpc="rgb" dir="cw">
                                      <p:cBhvr>
                                        <p:cTn id="205" dur="2000" fill="hold"/>
                                        <p:tgtEl>
                                          <p:spTgt spid="19"/>
                                        </p:tgtEl>
                                        <p:attrNameLst>
                                          <p:attrName>stroke.color</p:attrName>
                                        </p:attrNameLst>
                                      </p:cBhvr>
                                      <p:to>
                                        <a:schemeClr val="accent2"/>
                                      </p:to>
                                    </p:animClr>
                                    <p:set>
                                      <p:cBhvr>
                                        <p:cTn id="206" dur="2000" fill="hold"/>
                                        <p:tgtEl>
                                          <p:spTgt spid="19"/>
                                        </p:tgtEl>
                                        <p:attrNameLst>
                                          <p:attrName>stroke.on</p:attrName>
                                        </p:attrNameLst>
                                      </p:cBhvr>
                                      <p:to>
                                        <p:strVal val="true"/>
                                      </p:to>
                                    </p:se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56"/>
                                        </p:tgtEl>
                                        <p:attrNameLst>
                                          <p:attrName>style.visibility</p:attrName>
                                        </p:attrNameLst>
                                      </p:cBhvr>
                                      <p:to>
                                        <p:strVal val="visible"/>
                                      </p:to>
                                    </p:set>
                                    <p:animEffect transition="in" filter="dissolve">
                                      <p:cBhvr>
                                        <p:cTn id="211" dur="500"/>
                                        <p:tgtEl>
                                          <p:spTgt spid="56"/>
                                        </p:tgtEl>
                                      </p:cBhvr>
                                    </p:animEffec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58">
                                            <p:txEl>
                                              <p:pRg st="7" end="7"/>
                                            </p:txEl>
                                          </p:spTgt>
                                        </p:tgtEl>
                                        <p:attrNameLst>
                                          <p:attrName>style.visibility</p:attrName>
                                        </p:attrNameLst>
                                      </p:cBhvr>
                                      <p:to>
                                        <p:strVal val="visible"/>
                                      </p:to>
                                    </p:set>
                                    <p:animEffect transition="in" filter="dissolve">
                                      <p:cBhvr>
                                        <p:cTn id="216" dur="500"/>
                                        <p:tgtEl>
                                          <p:spTgt spid="58">
                                            <p:txEl>
                                              <p:pRg st="7" end="7"/>
                                            </p:txEl>
                                          </p:spTgt>
                                        </p:tgtEl>
                                      </p:cBhvr>
                                    </p:animEffect>
                                  </p:childTnLst>
                                </p:cTn>
                              </p:par>
                            </p:childTnLst>
                          </p:cTn>
                        </p:par>
                      </p:childTnLst>
                    </p:cTn>
                  </p:par>
                  <p:par>
                    <p:cTn id="217" fill="hold">
                      <p:stCondLst>
                        <p:cond delay="indefinite"/>
                      </p:stCondLst>
                      <p:childTnLst>
                        <p:par>
                          <p:cTn id="218" fill="hold">
                            <p:stCondLst>
                              <p:cond delay="0"/>
                            </p:stCondLst>
                            <p:childTnLst>
                              <p:par>
                                <p:cTn id="219" presetID="9" presetClass="entr" presetSubtype="0" fill="hold" nodeType="clickEffect">
                                  <p:stCondLst>
                                    <p:cond delay="0"/>
                                  </p:stCondLst>
                                  <p:childTnLst>
                                    <p:set>
                                      <p:cBhvr>
                                        <p:cTn id="220" dur="1" fill="hold">
                                          <p:stCondLst>
                                            <p:cond delay="0"/>
                                          </p:stCondLst>
                                        </p:cTn>
                                        <p:tgtEl>
                                          <p:spTgt spid="61"/>
                                        </p:tgtEl>
                                        <p:attrNameLst>
                                          <p:attrName>style.visibility</p:attrName>
                                        </p:attrNameLst>
                                      </p:cBhvr>
                                      <p:to>
                                        <p:strVal val="visible"/>
                                      </p:to>
                                    </p:set>
                                    <p:animEffect transition="in" filter="dissolve">
                                      <p:cBhvr>
                                        <p:cTn id="221" dur="500"/>
                                        <p:tgtEl>
                                          <p:spTgt spid="61"/>
                                        </p:tgtEl>
                                      </p:cBhvr>
                                    </p:animEffec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59">
                                            <p:txEl>
                                              <p:pRg st="7" end="7"/>
                                            </p:txEl>
                                          </p:spTgt>
                                        </p:tgtEl>
                                        <p:attrNameLst>
                                          <p:attrName>style.visibility</p:attrName>
                                        </p:attrNameLst>
                                      </p:cBhvr>
                                      <p:to>
                                        <p:strVal val="visible"/>
                                      </p:to>
                                    </p:set>
                                    <p:animEffect transition="in" filter="dissolve">
                                      <p:cBhvr>
                                        <p:cTn id="226" dur="500"/>
                                        <p:tgtEl>
                                          <p:spTgt spid="59">
                                            <p:txEl>
                                              <p:pRg st="7" end="7"/>
                                            </p:txEl>
                                          </p:spTgt>
                                        </p:tgtEl>
                                      </p:cBhvr>
                                    </p:animEffect>
                                  </p:childTnLst>
                                </p:cTn>
                              </p:par>
                            </p:childTnLst>
                          </p:cTn>
                        </p:par>
                      </p:childTnLst>
                    </p:cTn>
                  </p:par>
                  <p:par>
                    <p:cTn id="227" fill="hold">
                      <p:stCondLst>
                        <p:cond delay="indefinite"/>
                      </p:stCondLst>
                      <p:childTnLst>
                        <p:par>
                          <p:cTn id="228" fill="hold">
                            <p:stCondLst>
                              <p:cond delay="0"/>
                            </p:stCondLst>
                            <p:childTnLst>
                              <p:par>
                                <p:cTn id="229" presetID="7" presetClass="emph" presetSubtype="2" fill="hold" nodeType="clickEffect">
                                  <p:stCondLst>
                                    <p:cond delay="0"/>
                                  </p:stCondLst>
                                  <p:childTnLst>
                                    <p:animClr clrSpc="rgb" dir="cw">
                                      <p:cBhvr>
                                        <p:cTn id="230" dur="2000" fill="hold"/>
                                        <p:tgtEl>
                                          <p:spTgt spid="12"/>
                                        </p:tgtEl>
                                        <p:attrNameLst>
                                          <p:attrName>stroke.color</p:attrName>
                                        </p:attrNameLst>
                                      </p:cBhvr>
                                      <p:to>
                                        <a:schemeClr val="accent2"/>
                                      </p:to>
                                    </p:animClr>
                                    <p:set>
                                      <p:cBhvr>
                                        <p:cTn id="231" dur="2000" fill="hold"/>
                                        <p:tgtEl>
                                          <p:spTgt spid="12"/>
                                        </p:tgtEl>
                                        <p:attrNameLst>
                                          <p:attrName>stroke.on</p:attrName>
                                        </p:attrNameLst>
                                      </p:cBhvr>
                                      <p:to>
                                        <p:strVal val="true"/>
                                      </p:to>
                                    </p:set>
                                  </p:childTnLst>
                                </p:cTn>
                              </p:par>
                            </p:childTnLst>
                          </p:cTn>
                        </p:par>
                      </p:childTnLst>
                    </p:cTn>
                  </p:par>
                  <p:par>
                    <p:cTn id="232" fill="hold">
                      <p:stCondLst>
                        <p:cond delay="indefinite"/>
                      </p:stCondLst>
                      <p:childTnLst>
                        <p:par>
                          <p:cTn id="233" fill="hold">
                            <p:stCondLst>
                              <p:cond delay="0"/>
                            </p:stCondLst>
                            <p:childTnLst>
                              <p:par>
                                <p:cTn id="234" presetID="9" presetClass="entr" presetSubtype="0" fill="hold" nodeType="clickEffect">
                                  <p:stCondLst>
                                    <p:cond delay="0"/>
                                  </p:stCondLst>
                                  <p:childTnLst>
                                    <p:set>
                                      <p:cBhvr>
                                        <p:cTn id="235" dur="1" fill="hold">
                                          <p:stCondLst>
                                            <p:cond delay="0"/>
                                          </p:stCondLst>
                                        </p:cTn>
                                        <p:tgtEl>
                                          <p:spTgt spid="57"/>
                                        </p:tgtEl>
                                        <p:attrNameLst>
                                          <p:attrName>style.visibility</p:attrName>
                                        </p:attrNameLst>
                                      </p:cBhvr>
                                      <p:to>
                                        <p:strVal val="visible"/>
                                      </p:to>
                                    </p:set>
                                    <p:animEffect transition="in" filter="dissolve">
                                      <p:cBhvr>
                                        <p:cTn id="236" dur="500"/>
                                        <p:tgtEl>
                                          <p:spTgt spid="57"/>
                                        </p:tgtEl>
                                      </p:cBhvr>
                                    </p:animEffec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58">
                                            <p:txEl>
                                              <p:pRg st="4" end="4"/>
                                            </p:txEl>
                                          </p:spTgt>
                                        </p:tgtEl>
                                        <p:attrNameLst>
                                          <p:attrName>style.visibility</p:attrName>
                                        </p:attrNameLst>
                                      </p:cBhvr>
                                      <p:to>
                                        <p:strVal val="visible"/>
                                      </p:to>
                                    </p:set>
                                    <p:animEffect transition="in" filter="dissolve">
                                      <p:cBhvr>
                                        <p:cTn id="241" dur="500"/>
                                        <p:tgtEl>
                                          <p:spTgt spid="58">
                                            <p:txEl>
                                              <p:pRg st="4" end="4"/>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9" presetClass="entr" presetSubtype="0" fill="hold" nodeType="clickEffect">
                                  <p:stCondLst>
                                    <p:cond delay="0"/>
                                  </p:stCondLst>
                                  <p:childTnLst>
                                    <p:set>
                                      <p:cBhvr>
                                        <p:cTn id="245" dur="1" fill="hold">
                                          <p:stCondLst>
                                            <p:cond delay="0"/>
                                          </p:stCondLst>
                                        </p:cTn>
                                        <p:tgtEl>
                                          <p:spTgt spid="62"/>
                                        </p:tgtEl>
                                        <p:attrNameLst>
                                          <p:attrName>style.visibility</p:attrName>
                                        </p:attrNameLst>
                                      </p:cBhvr>
                                      <p:to>
                                        <p:strVal val="visible"/>
                                      </p:to>
                                    </p:set>
                                    <p:animEffect transition="in" filter="dissolve">
                                      <p:cBhvr>
                                        <p:cTn id="246" dur="500"/>
                                        <p:tgtEl>
                                          <p:spTgt spid="62"/>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59">
                                            <p:txEl>
                                              <p:pRg st="4" end="4"/>
                                            </p:txEl>
                                          </p:spTgt>
                                        </p:tgtEl>
                                        <p:attrNameLst>
                                          <p:attrName>style.visibility</p:attrName>
                                        </p:attrNameLst>
                                      </p:cBhvr>
                                      <p:to>
                                        <p:strVal val="visible"/>
                                      </p:to>
                                    </p:set>
                                    <p:animEffect transition="in" filter="dissolve">
                                      <p:cBhvr>
                                        <p:cTn id="251" dur="500"/>
                                        <p:tgtEl>
                                          <p:spTgt spid="59">
                                            <p:txEl>
                                              <p:pRg st="4" end="4"/>
                                            </p:txEl>
                                          </p:spTgt>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100"/>
                                        </p:tgtEl>
                                        <p:attrNameLst>
                                          <p:attrName>style.visibility</p:attrName>
                                        </p:attrNameLst>
                                      </p:cBhvr>
                                      <p:to>
                                        <p:strVal val="visible"/>
                                      </p:to>
                                    </p:set>
                                    <p:animEffect transition="in" filter="dissolve">
                                      <p:cBhvr>
                                        <p:cTn id="256" dur="500"/>
                                        <p:tgtEl>
                                          <p:spTgt spid="100"/>
                                        </p:tgtEl>
                                      </p:cBhvr>
                                    </p:animEffect>
                                  </p:childTnLst>
                                </p:cTn>
                              </p:par>
                            </p:childTnLst>
                          </p:cTn>
                        </p:par>
                      </p:childTnLst>
                    </p:cTn>
                  </p:par>
                  <p:par>
                    <p:cTn id="257" fill="hold">
                      <p:stCondLst>
                        <p:cond delay="indefinite"/>
                      </p:stCondLst>
                      <p:childTnLst>
                        <p:par>
                          <p:cTn id="258" fill="hold">
                            <p:stCondLst>
                              <p:cond delay="0"/>
                            </p:stCondLst>
                            <p:childTnLst>
                              <p:par>
                                <p:cTn id="259" presetID="1" presetClass="emph" presetSubtype="2" fill="hold" nodeType="clickEffect">
                                  <p:stCondLst>
                                    <p:cond delay="0"/>
                                  </p:stCondLst>
                                  <p:childTnLst>
                                    <p:animClr clrSpc="rgb" dir="cw">
                                      <p:cBhvr>
                                        <p:cTn id="260" dur="2000" fill="hold"/>
                                        <p:tgtEl>
                                          <p:spTgt spid="7"/>
                                        </p:tgtEl>
                                        <p:attrNameLst>
                                          <p:attrName>fillcolor</p:attrName>
                                        </p:attrNameLst>
                                      </p:cBhvr>
                                      <p:to>
                                        <a:schemeClr val="accent2"/>
                                      </p:to>
                                    </p:animClr>
                                    <p:set>
                                      <p:cBhvr>
                                        <p:cTn id="261" dur="2000" fill="hold"/>
                                        <p:tgtEl>
                                          <p:spTgt spid="7"/>
                                        </p:tgtEl>
                                        <p:attrNameLst>
                                          <p:attrName>fill.type</p:attrName>
                                        </p:attrNameLst>
                                      </p:cBhvr>
                                      <p:to>
                                        <p:strVal val="solid"/>
                                      </p:to>
                                    </p:set>
                                    <p:set>
                                      <p:cBhvr>
                                        <p:cTn id="262" dur="2000" fill="hold"/>
                                        <p:tgtEl>
                                          <p:spTgt spid="7"/>
                                        </p:tgtEl>
                                        <p:attrNameLst>
                                          <p:attrName>fill.on</p:attrName>
                                        </p:attrNameLst>
                                      </p:cBhvr>
                                      <p:to>
                                        <p:strVal val="true"/>
                                      </p:to>
                                    </p:set>
                                  </p:childTnLst>
                                </p:cTn>
                              </p:par>
                            </p:childTnLst>
                          </p:cTn>
                        </p:par>
                      </p:childTnLst>
                    </p:cTn>
                  </p:par>
                  <p:par>
                    <p:cTn id="263" fill="hold">
                      <p:stCondLst>
                        <p:cond delay="indefinite"/>
                      </p:stCondLst>
                      <p:childTnLst>
                        <p:par>
                          <p:cTn id="264" fill="hold">
                            <p:stCondLst>
                              <p:cond delay="0"/>
                            </p:stCondLst>
                            <p:childTnLst>
                              <p:par>
                                <p:cTn id="265" presetID="7" presetClass="emph" presetSubtype="2" fill="hold" nodeType="clickEffect">
                                  <p:stCondLst>
                                    <p:cond delay="0"/>
                                  </p:stCondLst>
                                  <p:childTnLst>
                                    <p:animClr clrSpc="rgb" dir="cw">
                                      <p:cBhvr>
                                        <p:cTn id="266" dur="2000" fill="hold"/>
                                        <p:tgtEl>
                                          <p:spTgt spid="11"/>
                                        </p:tgtEl>
                                        <p:attrNameLst>
                                          <p:attrName>stroke.color</p:attrName>
                                        </p:attrNameLst>
                                      </p:cBhvr>
                                      <p:to>
                                        <a:schemeClr val="accent2"/>
                                      </p:to>
                                    </p:animClr>
                                    <p:set>
                                      <p:cBhvr>
                                        <p:cTn id="267" dur="2000" fill="hold"/>
                                        <p:tgtEl>
                                          <p:spTgt spid="11"/>
                                        </p:tgtEl>
                                        <p:attrNameLst>
                                          <p:attrName>stroke.on</p:attrName>
                                        </p:attrNameLst>
                                      </p:cBhvr>
                                      <p:to>
                                        <p:strVal val="true"/>
                                      </p:to>
                                    </p:set>
                                  </p:childTnLst>
                                </p:cTn>
                              </p:par>
                            </p:childTnLst>
                          </p:cTn>
                        </p:par>
                      </p:childTnLst>
                    </p:cTn>
                  </p:par>
                  <p:par>
                    <p:cTn id="268" fill="hold">
                      <p:stCondLst>
                        <p:cond delay="indefinite"/>
                      </p:stCondLst>
                      <p:childTnLst>
                        <p:par>
                          <p:cTn id="269" fill="hold">
                            <p:stCondLst>
                              <p:cond delay="0"/>
                            </p:stCondLst>
                            <p:childTnLst>
                              <p:par>
                                <p:cTn id="270" presetID="9" presetClass="entr" presetSubtype="0" fill="hold" nodeType="clickEffect">
                                  <p:stCondLst>
                                    <p:cond delay="0"/>
                                  </p:stCondLst>
                                  <p:childTnLst>
                                    <p:set>
                                      <p:cBhvr>
                                        <p:cTn id="271" dur="1" fill="hold">
                                          <p:stCondLst>
                                            <p:cond delay="0"/>
                                          </p:stCondLst>
                                        </p:cTn>
                                        <p:tgtEl>
                                          <p:spTgt spid="63"/>
                                        </p:tgtEl>
                                        <p:attrNameLst>
                                          <p:attrName>style.visibility</p:attrName>
                                        </p:attrNameLst>
                                      </p:cBhvr>
                                      <p:to>
                                        <p:strVal val="visible"/>
                                      </p:to>
                                    </p:set>
                                    <p:animEffect transition="in" filter="dissolve">
                                      <p:cBhvr>
                                        <p:cTn id="272" dur="500"/>
                                        <p:tgtEl>
                                          <p:spTgt spid="63"/>
                                        </p:tgtEl>
                                      </p:cBhvr>
                                    </p:animEffect>
                                  </p:childTnLst>
                                </p:cTn>
                              </p:par>
                            </p:childTnLst>
                          </p:cTn>
                        </p:par>
                      </p:childTnLst>
                    </p:cTn>
                  </p:par>
                  <p:par>
                    <p:cTn id="273" fill="hold">
                      <p:stCondLst>
                        <p:cond delay="indefinite"/>
                      </p:stCondLst>
                      <p:childTnLst>
                        <p:par>
                          <p:cTn id="274" fill="hold">
                            <p:stCondLst>
                              <p:cond delay="0"/>
                            </p:stCondLst>
                            <p:childTnLst>
                              <p:par>
                                <p:cTn id="275" presetID="9" presetClass="entr" presetSubtype="0" fill="hold" nodeType="clickEffect">
                                  <p:stCondLst>
                                    <p:cond delay="0"/>
                                  </p:stCondLst>
                                  <p:childTnLst>
                                    <p:set>
                                      <p:cBhvr>
                                        <p:cTn id="276" dur="1" fill="hold">
                                          <p:stCondLst>
                                            <p:cond delay="0"/>
                                          </p:stCondLst>
                                        </p:cTn>
                                        <p:tgtEl>
                                          <p:spTgt spid="58">
                                            <p:txEl>
                                              <p:pRg st="3" end="3"/>
                                            </p:txEl>
                                          </p:spTgt>
                                        </p:tgtEl>
                                        <p:attrNameLst>
                                          <p:attrName>style.visibility</p:attrName>
                                        </p:attrNameLst>
                                      </p:cBhvr>
                                      <p:to>
                                        <p:strVal val="visible"/>
                                      </p:to>
                                    </p:set>
                                    <p:animEffect transition="in" filter="dissolve">
                                      <p:cBhvr>
                                        <p:cTn id="277" dur="500"/>
                                        <p:tgtEl>
                                          <p:spTgt spid="58">
                                            <p:txEl>
                                              <p:pRg st="3" end="3"/>
                                            </p:txEl>
                                          </p:spTgt>
                                        </p:tgtEl>
                                      </p:cBhvr>
                                    </p:animEffect>
                                  </p:childTnLst>
                                </p:cTn>
                              </p:par>
                            </p:childTnLst>
                          </p:cTn>
                        </p:par>
                      </p:childTnLst>
                    </p:cTn>
                  </p:par>
                  <p:par>
                    <p:cTn id="278" fill="hold">
                      <p:stCondLst>
                        <p:cond delay="indefinite"/>
                      </p:stCondLst>
                      <p:childTnLst>
                        <p:par>
                          <p:cTn id="279" fill="hold">
                            <p:stCondLst>
                              <p:cond delay="0"/>
                            </p:stCondLst>
                            <p:childTnLst>
                              <p:par>
                                <p:cTn id="280" presetID="9" presetClass="entr" presetSubtype="0" fill="hold" nodeType="clickEffect">
                                  <p:stCondLst>
                                    <p:cond delay="0"/>
                                  </p:stCondLst>
                                  <p:childTnLst>
                                    <p:set>
                                      <p:cBhvr>
                                        <p:cTn id="281" dur="1" fill="hold">
                                          <p:stCondLst>
                                            <p:cond delay="0"/>
                                          </p:stCondLst>
                                        </p:cTn>
                                        <p:tgtEl>
                                          <p:spTgt spid="66"/>
                                        </p:tgtEl>
                                        <p:attrNameLst>
                                          <p:attrName>style.visibility</p:attrName>
                                        </p:attrNameLst>
                                      </p:cBhvr>
                                      <p:to>
                                        <p:strVal val="visible"/>
                                      </p:to>
                                    </p:set>
                                    <p:animEffect transition="in" filter="dissolve">
                                      <p:cBhvr>
                                        <p:cTn id="282" dur="500"/>
                                        <p:tgtEl>
                                          <p:spTgt spid="66"/>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59">
                                            <p:txEl>
                                              <p:pRg st="3" end="3"/>
                                            </p:txEl>
                                          </p:spTgt>
                                        </p:tgtEl>
                                        <p:attrNameLst>
                                          <p:attrName>style.visibility</p:attrName>
                                        </p:attrNameLst>
                                      </p:cBhvr>
                                      <p:to>
                                        <p:strVal val="visible"/>
                                      </p:to>
                                    </p:set>
                                    <p:animEffect transition="in" filter="dissolve">
                                      <p:cBhvr>
                                        <p:cTn id="287" dur="500"/>
                                        <p:tgtEl>
                                          <p:spTgt spid="59">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7" presetClass="emph" presetSubtype="2" fill="hold" nodeType="clickEffect">
                                  <p:stCondLst>
                                    <p:cond delay="0"/>
                                  </p:stCondLst>
                                  <p:childTnLst>
                                    <p:animClr clrSpc="rgb" dir="cw">
                                      <p:cBhvr>
                                        <p:cTn id="291" dur="2000" fill="hold"/>
                                        <p:tgtEl>
                                          <p:spTgt spid="8"/>
                                        </p:tgtEl>
                                        <p:attrNameLst>
                                          <p:attrName>stroke.color</p:attrName>
                                        </p:attrNameLst>
                                      </p:cBhvr>
                                      <p:to>
                                        <a:schemeClr val="accent2"/>
                                      </p:to>
                                    </p:animClr>
                                    <p:set>
                                      <p:cBhvr>
                                        <p:cTn id="292" dur="2000" fill="hold"/>
                                        <p:tgtEl>
                                          <p:spTgt spid="8"/>
                                        </p:tgtEl>
                                        <p:attrNameLst>
                                          <p:attrName>stroke.on</p:attrName>
                                        </p:attrNameLst>
                                      </p:cBhvr>
                                      <p:to>
                                        <p:strVal val="true"/>
                                      </p:to>
                                    </p:set>
                                  </p:childTnLst>
                                </p:cTn>
                              </p:par>
                            </p:childTnLst>
                          </p:cTn>
                        </p:par>
                      </p:childTnLst>
                    </p:cTn>
                  </p:par>
                  <p:par>
                    <p:cTn id="293" fill="hold">
                      <p:stCondLst>
                        <p:cond delay="indefinite"/>
                      </p:stCondLst>
                      <p:childTnLst>
                        <p:par>
                          <p:cTn id="294" fill="hold">
                            <p:stCondLst>
                              <p:cond delay="0"/>
                            </p:stCondLst>
                            <p:childTnLst>
                              <p:par>
                                <p:cTn id="295" presetID="9" presetClass="entr" presetSubtype="0" fill="hold" nodeType="clickEffect">
                                  <p:stCondLst>
                                    <p:cond delay="0"/>
                                  </p:stCondLst>
                                  <p:childTnLst>
                                    <p:set>
                                      <p:cBhvr>
                                        <p:cTn id="296" dur="1" fill="hold">
                                          <p:stCondLst>
                                            <p:cond delay="0"/>
                                          </p:stCondLst>
                                        </p:cTn>
                                        <p:tgtEl>
                                          <p:spTgt spid="64"/>
                                        </p:tgtEl>
                                        <p:attrNameLst>
                                          <p:attrName>style.visibility</p:attrName>
                                        </p:attrNameLst>
                                      </p:cBhvr>
                                      <p:to>
                                        <p:strVal val="visible"/>
                                      </p:to>
                                    </p:set>
                                    <p:animEffect transition="in" filter="dissolve">
                                      <p:cBhvr>
                                        <p:cTn id="297" dur="500"/>
                                        <p:tgtEl>
                                          <p:spTgt spid="64"/>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58">
                                            <p:txEl>
                                              <p:pRg st="2" end="2"/>
                                            </p:txEl>
                                          </p:spTgt>
                                        </p:tgtEl>
                                        <p:attrNameLst>
                                          <p:attrName>style.visibility</p:attrName>
                                        </p:attrNameLst>
                                      </p:cBhvr>
                                      <p:to>
                                        <p:strVal val="visible"/>
                                      </p:to>
                                    </p:set>
                                    <p:animEffect transition="in" filter="dissolve">
                                      <p:cBhvr>
                                        <p:cTn id="302" dur="500"/>
                                        <p:tgtEl>
                                          <p:spTgt spid="58">
                                            <p:txEl>
                                              <p:pRg st="2" end="2"/>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9" presetClass="entr" presetSubtype="0" fill="hold" nodeType="clickEffect">
                                  <p:stCondLst>
                                    <p:cond delay="0"/>
                                  </p:stCondLst>
                                  <p:childTnLst>
                                    <p:set>
                                      <p:cBhvr>
                                        <p:cTn id="306" dur="1" fill="hold">
                                          <p:stCondLst>
                                            <p:cond delay="0"/>
                                          </p:stCondLst>
                                        </p:cTn>
                                        <p:tgtEl>
                                          <p:spTgt spid="65"/>
                                        </p:tgtEl>
                                        <p:attrNameLst>
                                          <p:attrName>style.visibility</p:attrName>
                                        </p:attrNameLst>
                                      </p:cBhvr>
                                      <p:to>
                                        <p:strVal val="visible"/>
                                      </p:to>
                                    </p:set>
                                    <p:animEffect transition="in" filter="dissolve">
                                      <p:cBhvr>
                                        <p:cTn id="307" dur="500"/>
                                        <p:tgtEl>
                                          <p:spTgt spid="65"/>
                                        </p:tgtEl>
                                      </p:cBhvr>
                                    </p:animEffect>
                                  </p:childTnLst>
                                </p:cTn>
                              </p:par>
                            </p:childTnLst>
                          </p:cTn>
                        </p:par>
                      </p:childTnLst>
                    </p:cTn>
                  </p:par>
                  <p:par>
                    <p:cTn id="308" fill="hold">
                      <p:stCondLst>
                        <p:cond delay="indefinite"/>
                      </p:stCondLst>
                      <p:childTnLst>
                        <p:par>
                          <p:cTn id="309" fill="hold">
                            <p:stCondLst>
                              <p:cond delay="0"/>
                            </p:stCondLst>
                            <p:childTnLst>
                              <p:par>
                                <p:cTn id="310" presetID="9" presetClass="entr" presetSubtype="0" fill="hold" nodeType="clickEffect">
                                  <p:stCondLst>
                                    <p:cond delay="0"/>
                                  </p:stCondLst>
                                  <p:childTnLst>
                                    <p:set>
                                      <p:cBhvr>
                                        <p:cTn id="311" dur="1" fill="hold">
                                          <p:stCondLst>
                                            <p:cond delay="0"/>
                                          </p:stCondLst>
                                        </p:cTn>
                                        <p:tgtEl>
                                          <p:spTgt spid="59">
                                            <p:txEl>
                                              <p:pRg st="2" end="2"/>
                                            </p:txEl>
                                          </p:spTgt>
                                        </p:tgtEl>
                                        <p:attrNameLst>
                                          <p:attrName>style.visibility</p:attrName>
                                        </p:attrNameLst>
                                      </p:cBhvr>
                                      <p:to>
                                        <p:strVal val="visible"/>
                                      </p:to>
                                    </p:set>
                                    <p:animEffect transition="in" filter="dissolve">
                                      <p:cBhvr>
                                        <p:cTn id="312" dur="500"/>
                                        <p:tgtEl>
                                          <p:spTgt spid="59">
                                            <p:txEl>
                                              <p:pRg st="2" end="2"/>
                                            </p:txEl>
                                          </p:spTgt>
                                        </p:tgtEl>
                                      </p:cBhvr>
                                    </p:animEffect>
                                  </p:childTnLst>
                                </p:cTn>
                              </p:par>
                            </p:childTnLst>
                          </p:cTn>
                        </p:par>
                      </p:childTnLst>
                    </p:cTn>
                  </p:par>
                  <p:par>
                    <p:cTn id="313" fill="hold">
                      <p:stCondLst>
                        <p:cond delay="indefinite"/>
                      </p:stCondLst>
                      <p:childTnLst>
                        <p:par>
                          <p:cTn id="314" fill="hold">
                            <p:stCondLst>
                              <p:cond delay="0"/>
                            </p:stCondLst>
                            <p:childTnLst>
                              <p:par>
                                <p:cTn id="315" presetID="7" presetClass="emph" presetSubtype="2" fill="hold" nodeType="clickEffect">
                                  <p:stCondLst>
                                    <p:cond delay="0"/>
                                  </p:stCondLst>
                                  <p:childTnLst>
                                    <p:animClr clrSpc="rgb" dir="cw">
                                      <p:cBhvr>
                                        <p:cTn id="316" dur="2000" fill="hold"/>
                                        <p:tgtEl>
                                          <p:spTgt spid="13"/>
                                        </p:tgtEl>
                                        <p:attrNameLst>
                                          <p:attrName>stroke.color</p:attrName>
                                        </p:attrNameLst>
                                      </p:cBhvr>
                                      <p:to>
                                        <a:schemeClr val="accent2"/>
                                      </p:to>
                                    </p:animClr>
                                    <p:set>
                                      <p:cBhvr>
                                        <p:cTn id="317" dur="2000" fill="hold"/>
                                        <p:tgtEl>
                                          <p:spTgt spid="13"/>
                                        </p:tgtEl>
                                        <p:attrNameLst>
                                          <p:attrName>stroke.on</p:attrName>
                                        </p:attrNameLst>
                                      </p:cBhvr>
                                      <p:to>
                                        <p:strVal val="true"/>
                                      </p:to>
                                    </p:set>
                                  </p:childTnLst>
                                </p:cTn>
                              </p:par>
                            </p:childTnLst>
                          </p:cTn>
                        </p:par>
                      </p:childTnLst>
                    </p:cTn>
                  </p:par>
                  <p:par>
                    <p:cTn id="318" fill="hold">
                      <p:stCondLst>
                        <p:cond delay="indefinite"/>
                      </p:stCondLst>
                      <p:childTnLst>
                        <p:par>
                          <p:cTn id="319" fill="hold">
                            <p:stCondLst>
                              <p:cond delay="0"/>
                            </p:stCondLst>
                            <p:childTnLst>
                              <p:par>
                                <p:cTn id="320" presetID="9" presetClass="entr" presetSubtype="0" fill="hold" nodeType="clickEffect">
                                  <p:stCondLst>
                                    <p:cond delay="0"/>
                                  </p:stCondLst>
                                  <p:childTnLst>
                                    <p:set>
                                      <p:cBhvr>
                                        <p:cTn id="321" dur="1" fill="hold">
                                          <p:stCondLst>
                                            <p:cond delay="0"/>
                                          </p:stCondLst>
                                        </p:cTn>
                                        <p:tgtEl>
                                          <p:spTgt spid="101"/>
                                        </p:tgtEl>
                                        <p:attrNameLst>
                                          <p:attrName>style.visibility</p:attrName>
                                        </p:attrNameLst>
                                      </p:cBhvr>
                                      <p:to>
                                        <p:strVal val="visible"/>
                                      </p:to>
                                    </p:set>
                                    <p:animEffect transition="in" filter="dissolve">
                                      <p:cBhvr>
                                        <p:cTn id="322" dur="500"/>
                                        <p:tgtEl>
                                          <p:spTgt spid="101"/>
                                        </p:tgtEl>
                                      </p:cBhvr>
                                    </p:animEffect>
                                  </p:childTnLst>
                                </p:cTn>
                              </p:par>
                            </p:childTnLst>
                          </p:cTn>
                        </p:par>
                      </p:childTnLst>
                    </p:cTn>
                  </p:par>
                  <p:par>
                    <p:cTn id="323" fill="hold">
                      <p:stCondLst>
                        <p:cond delay="indefinite"/>
                      </p:stCondLst>
                      <p:childTnLst>
                        <p:par>
                          <p:cTn id="324" fill="hold">
                            <p:stCondLst>
                              <p:cond delay="0"/>
                            </p:stCondLst>
                            <p:childTnLst>
                              <p:par>
                                <p:cTn id="325" presetID="1" presetClass="emph" presetSubtype="2" fill="hold" nodeType="clickEffect">
                                  <p:stCondLst>
                                    <p:cond delay="0"/>
                                  </p:stCondLst>
                                  <p:childTnLst>
                                    <p:animClr clrSpc="rgb" dir="cw">
                                      <p:cBhvr>
                                        <p:cTn id="326" dur="2000" fill="hold"/>
                                        <p:tgtEl>
                                          <p:spTgt spid="24"/>
                                        </p:tgtEl>
                                        <p:attrNameLst>
                                          <p:attrName>fillcolor</p:attrName>
                                        </p:attrNameLst>
                                      </p:cBhvr>
                                      <p:to>
                                        <a:schemeClr val="accent2"/>
                                      </p:to>
                                    </p:animClr>
                                    <p:set>
                                      <p:cBhvr>
                                        <p:cTn id="327" dur="2000" fill="hold"/>
                                        <p:tgtEl>
                                          <p:spTgt spid="24"/>
                                        </p:tgtEl>
                                        <p:attrNameLst>
                                          <p:attrName>fill.type</p:attrName>
                                        </p:attrNameLst>
                                      </p:cBhvr>
                                      <p:to>
                                        <p:strVal val="solid"/>
                                      </p:to>
                                    </p:set>
                                    <p:set>
                                      <p:cBhvr>
                                        <p:cTn id="328" dur="2000" fill="hold"/>
                                        <p:tgtEl>
                                          <p:spTgt spid="24"/>
                                        </p:tgtEl>
                                        <p:attrNameLst>
                                          <p:attrName>fill.on</p:attrName>
                                        </p:attrNameLst>
                                      </p:cBhvr>
                                      <p:to>
                                        <p:strVal val="true"/>
                                      </p:to>
                                    </p:set>
                                  </p:childTnLst>
                                </p:cTn>
                              </p:par>
                            </p:childTnLst>
                          </p:cTn>
                        </p:par>
                      </p:childTnLst>
                    </p:cTn>
                  </p:par>
                  <p:par>
                    <p:cTn id="329" fill="hold">
                      <p:stCondLst>
                        <p:cond delay="indefinite"/>
                      </p:stCondLst>
                      <p:childTnLst>
                        <p:par>
                          <p:cTn id="330" fill="hold">
                            <p:stCondLst>
                              <p:cond delay="0"/>
                            </p:stCondLst>
                            <p:childTnLst>
                              <p:par>
                                <p:cTn id="331" presetID="7" presetClass="emph" presetSubtype="2" fill="hold" nodeType="clickEffect">
                                  <p:stCondLst>
                                    <p:cond delay="0"/>
                                  </p:stCondLst>
                                  <p:childTnLst>
                                    <p:animClr clrSpc="rgb" dir="cw">
                                      <p:cBhvr>
                                        <p:cTn id="332" dur="2000" fill="hold"/>
                                        <p:tgtEl>
                                          <p:spTgt spid="15"/>
                                        </p:tgtEl>
                                        <p:attrNameLst>
                                          <p:attrName>stroke.color</p:attrName>
                                        </p:attrNameLst>
                                      </p:cBhvr>
                                      <p:to>
                                        <a:schemeClr val="accent2"/>
                                      </p:to>
                                    </p:animClr>
                                    <p:set>
                                      <p:cBhvr>
                                        <p:cTn id="333" dur="2000" fill="hold"/>
                                        <p:tgtEl>
                                          <p:spTgt spid="15"/>
                                        </p:tgtEl>
                                        <p:attrNameLst>
                                          <p:attrName>stroke.on</p:attrName>
                                        </p:attrNameLst>
                                      </p:cBhvr>
                                      <p:to>
                                        <p:strVal val="true"/>
                                      </p:to>
                                    </p:set>
                                  </p:childTnLst>
                                </p:cTn>
                              </p:par>
                            </p:childTnLst>
                          </p:cTn>
                        </p:par>
                      </p:childTnLst>
                    </p:cTn>
                  </p:par>
                  <p:par>
                    <p:cTn id="334" fill="hold">
                      <p:stCondLst>
                        <p:cond delay="indefinite"/>
                      </p:stCondLst>
                      <p:childTnLst>
                        <p:par>
                          <p:cTn id="335" fill="hold">
                            <p:stCondLst>
                              <p:cond delay="0"/>
                            </p:stCondLst>
                            <p:childTnLst>
                              <p:par>
                                <p:cTn id="336" presetID="7" presetClass="emph" presetSubtype="2" fill="hold" nodeType="clickEffect">
                                  <p:stCondLst>
                                    <p:cond delay="0"/>
                                  </p:stCondLst>
                                  <p:childTnLst>
                                    <p:animClr clrSpc="rgb" dir="cw">
                                      <p:cBhvr>
                                        <p:cTn id="337" dur="2000" fill="hold"/>
                                        <p:tgtEl>
                                          <p:spTgt spid="18"/>
                                        </p:tgtEl>
                                        <p:attrNameLst>
                                          <p:attrName>stroke.color</p:attrName>
                                        </p:attrNameLst>
                                      </p:cBhvr>
                                      <p:to>
                                        <a:schemeClr val="accent2"/>
                                      </p:to>
                                    </p:animClr>
                                    <p:set>
                                      <p:cBhvr>
                                        <p:cTn id="338" dur="2000" fill="hold"/>
                                        <p:tgtEl>
                                          <p:spTgt spid="18"/>
                                        </p:tgtEl>
                                        <p:attrNameLst>
                                          <p:attrName>stroke.on</p:attrName>
                                        </p:attrNameLst>
                                      </p:cBhvr>
                                      <p:to>
                                        <p:strVal val="true"/>
                                      </p:to>
                                    </p:set>
                                  </p:childTnLst>
                                </p:cTn>
                              </p:par>
                            </p:childTnLst>
                          </p:cTn>
                        </p:par>
                      </p:childTnLst>
                    </p:cTn>
                  </p:par>
                  <p:par>
                    <p:cTn id="339" fill="hold">
                      <p:stCondLst>
                        <p:cond delay="indefinite"/>
                      </p:stCondLst>
                      <p:childTnLst>
                        <p:par>
                          <p:cTn id="340" fill="hold">
                            <p:stCondLst>
                              <p:cond delay="0"/>
                            </p:stCondLst>
                            <p:childTnLst>
                              <p:par>
                                <p:cTn id="341" presetID="9" presetClass="entr" presetSubtype="0" fill="hold" nodeType="clickEffect">
                                  <p:stCondLst>
                                    <p:cond delay="0"/>
                                  </p:stCondLst>
                                  <p:childTnLst>
                                    <p:set>
                                      <p:cBhvr>
                                        <p:cTn id="342" dur="1" fill="hold">
                                          <p:stCondLst>
                                            <p:cond delay="0"/>
                                          </p:stCondLst>
                                        </p:cTn>
                                        <p:tgtEl>
                                          <p:spTgt spid="68"/>
                                        </p:tgtEl>
                                        <p:attrNameLst>
                                          <p:attrName>style.visibility</p:attrName>
                                        </p:attrNameLst>
                                      </p:cBhvr>
                                      <p:to>
                                        <p:strVal val="visible"/>
                                      </p:to>
                                    </p:set>
                                    <p:animEffect transition="in" filter="dissolve">
                                      <p:cBhvr>
                                        <p:cTn id="343" dur="500"/>
                                        <p:tgtEl>
                                          <p:spTgt spid="68"/>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58">
                                            <p:txEl>
                                              <p:pRg st="5" end="5"/>
                                            </p:txEl>
                                          </p:spTgt>
                                        </p:tgtEl>
                                        <p:attrNameLst>
                                          <p:attrName>style.visibility</p:attrName>
                                        </p:attrNameLst>
                                      </p:cBhvr>
                                      <p:to>
                                        <p:strVal val="visible"/>
                                      </p:to>
                                    </p:set>
                                    <p:animEffect transition="in" filter="dissolve">
                                      <p:cBhvr>
                                        <p:cTn id="348" dur="500"/>
                                        <p:tgtEl>
                                          <p:spTgt spid="58">
                                            <p:txEl>
                                              <p:pRg st="5" end="5"/>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70"/>
                                        </p:tgtEl>
                                        <p:attrNameLst>
                                          <p:attrName>style.visibility</p:attrName>
                                        </p:attrNameLst>
                                      </p:cBhvr>
                                      <p:to>
                                        <p:strVal val="visible"/>
                                      </p:to>
                                    </p:set>
                                    <p:animEffect transition="in" filter="dissolve">
                                      <p:cBhvr>
                                        <p:cTn id="353" dur="500"/>
                                        <p:tgtEl>
                                          <p:spTgt spid="70"/>
                                        </p:tgtEl>
                                      </p:cBhvr>
                                    </p:animEffect>
                                  </p:childTnLst>
                                </p:cTn>
                              </p:par>
                            </p:childTnLst>
                          </p:cTn>
                        </p:par>
                      </p:childTnLst>
                    </p:cTn>
                  </p:par>
                  <p:par>
                    <p:cTn id="354" fill="hold">
                      <p:stCondLst>
                        <p:cond delay="indefinite"/>
                      </p:stCondLst>
                      <p:childTnLst>
                        <p:par>
                          <p:cTn id="355" fill="hold">
                            <p:stCondLst>
                              <p:cond delay="0"/>
                            </p:stCondLst>
                            <p:childTnLst>
                              <p:par>
                                <p:cTn id="356" presetID="9" presetClass="entr" presetSubtype="0" fill="hold" nodeType="clickEffect">
                                  <p:stCondLst>
                                    <p:cond delay="0"/>
                                  </p:stCondLst>
                                  <p:childTnLst>
                                    <p:set>
                                      <p:cBhvr>
                                        <p:cTn id="357" dur="1" fill="hold">
                                          <p:stCondLst>
                                            <p:cond delay="0"/>
                                          </p:stCondLst>
                                        </p:cTn>
                                        <p:tgtEl>
                                          <p:spTgt spid="59">
                                            <p:txEl>
                                              <p:pRg st="5" end="5"/>
                                            </p:txEl>
                                          </p:spTgt>
                                        </p:tgtEl>
                                        <p:attrNameLst>
                                          <p:attrName>style.visibility</p:attrName>
                                        </p:attrNameLst>
                                      </p:cBhvr>
                                      <p:to>
                                        <p:strVal val="visible"/>
                                      </p:to>
                                    </p:set>
                                    <p:animEffect transition="in" filter="dissolve">
                                      <p:cBhvr>
                                        <p:cTn id="358" dur="500"/>
                                        <p:tgtEl>
                                          <p:spTgt spid="59">
                                            <p:txEl>
                                              <p:pRg st="5" end="5"/>
                                            </p:txEl>
                                          </p:spTgt>
                                        </p:tgtEl>
                                      </p:cBhvr>
                                    </p:animEffect>
                                  </p:childTnLst>
                                </p:cTn>
                              </p:par>
                            </p:childTnLst>
                          </p:cTn>
                        </p:par>
                      </p:childTnLst>
                    </p:cTn>
                  </p:par>
                  <p:par>
                    <p:cTn id="359" fill="hold">
                      <p:stCondLst>
                        <p:cond delay="indefinite"/>
                      </p:stCondLst>
                      <p:childTnLst>
                        <p:par>
                          <p:cTn id="360" fill="hold">
                            <p:stCondLst>
                              <p:cond delay="0"/>
                            </p:stCondLst>
                            <p:childTnLst>
                              <p:par>
                                <p:cTn id="361" presetID="7" presetClass="emph" presetSubtype="2" fill="hold" nodeType="clickEffect">
                                  <p:stCondLst>
                                    <p:cond delay="0"/>
                                  </p:stCondLst>
                                  <p:childTnLst>
                                    <p:animClr clrSpc="rgb" dir="cw">
                                      <p:cBhvr>
                                        <p:cTn id="362" dur="2000" fill="hold"/>
                                        <p:tgtEl>
                                          <p:spTgt spid="16"/>
                                        </p:tgtEl>
                                        <p:attrNameLst>
                                          <p:attrName>stroke.color</p:attrName>
                                        </p:attrNameLst>
                                      </p:cBhvr>
                                      <p:to>
                                        <a:schemeClr val="accent2"/>
                                      </p:to>
                                    </p:animClr>
                                    <p:set>
                                      <p:cBhvr>
                                        <p:cTn id="363" dur="2000" fill="hold"/>
                                        <p:tgtEl>
                                          <p:spTgt spid="16"/>
                                        </p:tgtEl>
                                        <p:attrNameLst>
                                          <p:attrName>stroke.on</p:attrName>
                                        </p:attrNameLst>
                                      </p:cBhvr>
                                      <p:to>
                                        <p:strVal val="true"/>
                                      </p:to>
                                    </p:se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73"/>
                                        </p:tgtEl>
                                        <p:attrNameLst>
                                          <p:attrName>style.visibility</p:attrName>
                                        </p:attrNameLst>
                                      </p:cBhvr>
                                      <p:to>
                                        <p:strVal val="visible"/>
                                      </p:to>
                                    </p:set>
                                    <p:animEffect transition="in" filter="dissolve">
                                      <p:cBhvr>
                                        <p:cTn id="368" dur="500"/>
                                        <p:tgtEl>
                                          <p:spTgt spid="73"/>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58">
                                            <p:txEl>
                                              <p:pRg st="6" end="6"/>
                                            </p:txEl>
                                          </p:spTgt>
                                        </p:tgtEl>
                                        <p:attrNameLst>
                                          <p:attrName>style.visibility</p:attrName>
                                        </p:attrNameLst>
                                      </p:cBhvr>
                                      <p:to>
                                        <p:strVal val="visible"/>
                                      </p:to>
                                    </p:set>
                                    <p:animEffect transition="in" filter="dissolve">
                                      <p:cBhvr>
                                        <p:cTn id="373" dur="500"/>
                                        <p:tgtEl>
                                          <p:spTgt spid="58">
                                            <p:txEl>
                                              <p:pRg st="6" end="6"/>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75"/>
                                        </p:tgtEl>
                                        <p:attrNameLst>
                                          <p:attrName>style.visibility</p:attrName>
                                        </p:attrNameLst>
                                      </p:cBhvr>
                                      <p:to>
                                        <p:strVal val="visible"/>
                                      </p:to>
                                    </p:set>
                                    <p:animEffect transition="in" filter="dissolve">
                                      <p:cBhvr>
                                        <p:cTn id="378" dur="500"/>
                                        <p:tgtEl>
                                          <p:spTgt spid="75"/>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59">
                                            <p:txEl>
                                              <p:pRg st="6" end="6"/>
                                            </p:txEl>
                                          </p:spTgt>
                                        </p:tgtEl>
                                        <p:attrNameLst>
                                          <p:attrName>style.visibility</p:attrName>
                                        </p:attrNameLst>
                                      </p:cBhvr>
                                      <p:to>
                                        <p:strVal val="visible"/>
                                      </p:to>
                                    </p:set>
                                    <p:animEffect transition="in" filter="dissolve">
                                      <p:cBhvr>
                                        <p:cTn id="383" dur="500"/>
                                        <p:tgtEl>
                                          <p:spTgt spid="59">
                                            <p:txEl>
                                              <p:pRg st="6" end="6"/>
                                            </p:txEl>
                                          </p:spTgt>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nodeType="clickEffect">
                                  <p:stCondLst>
                                    <p:cond delay="0"/>
                                  </p:stCondLst>
                                  <p:childTnLst>
                                    <p:set>
                                      <p:cBhvr>
                                        <p:cTn id="387" dur="1" fill="hold">
                                          <p:stCondLst>
                                            <p:cond delay="0"/>
                                          </p:stCondLst>
                                        </p:cTn>
                                        <p:tgtEl>
                                          <p:spTgt spid="104"/>
                                        </p:tgtEl>
                                        <p:attrNameLst>
                                          <p:attrName>style.visibility</p:attrName>
                                        </p:attrNameLst>
                                      </p:cBhvr>
                                      <p:to>
                                        <p:strVal val="visible"/>
                                      </p:to>
                                    </p:set>
                                    <p:animEffect transition="in" filter="dissolve">
                                      <p:cBhvr>
                                        <p:cTn id="388" dur="500"/>
                                        <p:tgtEl>
                                          <p:spTgt spid="104"/>
                                        </p:tgtEl>
                                      </p:cBhvr>
                                    </p:animEffect>
                                  </p:childTnLst>
                                </p:cTn>
                              </p:par>
                            </p:childTnLst>
                          </p:cTn>
                        </p:par>
                      </p:childTnLst>
                    </p:cTn>
                  </p:par>
                  <p:par>
                    <p:cTn id="389" fill="hold">
                      <p:stCondLst>
                        <p:cond delay="indefinite"/>
                      </p:stCondLst>
                      <p:childTnLst>
                        <p:par>
                          <p:cTn id="390" fill="hold">
                            <p:stCondLst>
                              <p:cond delay="0"/>
                            </p:stCondLst>
                            <p:childTnLst>
                              <p:par>
                                <p:cTn id="391" presetID="1" presetClass="emph" presetSubtype="2" fill="hold" nodeType="clickEffect">
                                  <p:stCondLst>
                                    <p:cond delay="0"/>
                                  </p:stCondLst>
                                  <p:childTnLst>
                                    <p:animClr clrSpc="rgb" dir="cw">
                                      <p:cBhvr>
                                        <p:cTn id="392" dur="2000" fill="hold"/>
                                        <p:tgtEl>
                                          <p:spTgt spid="28"/>
                                        </p:tgtEl>
                                        <p:attrNameLst>
                                          <p:attrName>fillcolor</p:attrName>
                                        </p:attrNameLst>
                                      </p:cBhvr>
                                      <p:to>
                                        <a:schemeClr val="accent2"/>
                                      </p:to>
                                    </p:animClr>
                                    <p:set>
                                      <p:cBhvr>
                                        <p:cTn id="393" dur="2000" fill="hold"/>
                                        <p:tgtEl>
                                          <p:spTgt spid="28"/>
                                        </p:tgtEl>
                                        <p:attrNameLst>
                                          <p:attrName>fill.type</p:attrName>
                                        </p:attrNameLst>
                                      </p:cBhvr>
                                      <p:to>
                                        <p:strVal val="solid"/>
                                      </p:to>
                                    </p:set>
                                    <p:set>
                                      <p:cBhvr>
                                        <p:cTn id="394" dur="2000" fill="hold"/>
                                        <p:tgtEl>
                                          <p:spTgt spid="28"/>
                                        </p:tgtEl>
                                        <p:attrNameLst>
                                          <p:attrName>fill.on</p:attrName>
                                        </p:attrNameLst>
                                      </p:cBhvr>
                                      <p:to>
                                        <p:strVal val="true"/>
                                      </p:to>
                                    </p:se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20"/>
                                        </p:tgtEl>
                                        <p:attrNameLst>
                                          <p:attrName>stroke.color</p:attrName>
                                        </p:attrNameLst>
                                      </p:cBhvr>
                                      <p:to>
                                        <a:schemeClr val="accent2"/>
                                      </p:to>
                                    </p:animClr>
                                    <p:set>
                                      <p:cBhvr>
                                        <p:cTn id="399" dur="2000" fill="hold"/>
                                        <p:tgtEl>
                                          <p:spTgt spid="20"/>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69"/>
                                        </p:tgtEl>
                                        <p:attrNameLst>
                                          <p:attrName>style.visibility</p:attrName>
                                        </p:attrNameLst>
                                      </p:cBhvr>
                                      <p:to>
                                        <p:strVal val="visible"/>
                                      </p:to>
                                    </p:set>
                                    <p:animEffect transition="in" filter="dissolve">
                                      <p:cBhvr>
                                        <p:cTn id="404" dur="500"/>
                                        <p:tgtEl>
                                          <p:spTgt spid="69"/>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2" end="2"/>
                                            </p:txEl>
                                          </p:spTgt>
                                        </p:tgtEl>
                                        <p:attrNameLst>
                                          <p:attrName>style.visibility</p:attrName>
                                        </p:attrNameLst>
                                      </p:cBhvr>
                                      <p:to>
                                        <p:strVal val="visible"/>
                                      </p:to>
                                    </p:set>
                                    <p:animEffect transition="in" filter="dissolve">
                                      <p:cBhvr>
                                        <p:cTn id="409" dur="500"/>
                                        <p:tgtEl>
                                          <p:spTgt spid="67">
                                            <p:txEl>
                                              <p:pRg st="2" end="2"/>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71"/>
                                        </p:tgtEl>
                                        <p:attrNameLst>
                                          <p:attrName>style.visibility</p:attrName>
                                        </p:attrNameLst>
                                      </p:cBhvr>
                                      <p:to>
                                        <p:strVal val="visible"/>
                                      </p:to>
                                    </p:set>
                                    <p:animEffect transition="in" filter="dissolve">
                                      <p:cBhvr>
                                        <p:cTn id="414" dur="500"/>
                                        <p:tgtEl>
                                          <p:spTgt spid="7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2" end="2"/>
                                            </p:txEl>
                                          </p:spTgt>
                                        </p:tgtEl>
                                        <p:attrNameLst>
                                          <p:attrName>style.visibility</p:attrName>
                                        </p:attrNameLst>
                                      </p:cBhvr>
                                      <p:to>
                                        <p:strVal val="visible"/>
                                      </p:to>
                                    </p:set>
                                    <p:animEffect transition="in" filter="dissolve">
                                      <p:cBhvr>
                                        <p:cTn id="419" dur="500"/>
                                        <p:tgtEl>
                                          <p:spTgt spid="72">
                                            <p:txEl>
                                              <p:pRg st="2" end="2"/>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14"/>
                                        </p:tgtEl>
                                        <p:attrNameLst>
                                          <p:attrName>stroke.color</p:attrName>
                                        </p:attrNameLst>
                                      </p:cBhvr>
                                      <p:to>
                                        <a:schemeClr val="accent2"/>
                                      </p:to>
                                    </p:animClr>
                                    <p:set>
                                      <p:cBhvr>
                                        <p:cTn id="424" dur="2000" fill="hold"/>
                                        <p:tgtEl>
                                          <p:spTgt spid="14"/>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9" presetClass="entr" presetSubtype="0" fill="hold" nodeType="clickEffect">
                                  <p:stCondLst>
                                    <p:cond delay="0"/>
                                  </p:stCondLst>
                                  <p:childTnLst>
                                    <p:set>
                                      <p:cBhvr>
                                        <p:cTn id="428" dur="1" fill="hold">
                                          <p:stCondLst>
                                            <p:cond delay="0"/>
                                          </p:stCondLst>
                                        </p:cTn>
                                        <p:tgtEl>
                                          <p:spTgt spid="102"/>
                                        </p:tgtEl>
                                        <p:attrNameLst>
                                          <p:attrName>style.visibility</p:attrName>
                                        </p:attrNameLst>
                                      </p:cBhvr>
                                      <p:to>
                                        <p:strVal val="visible"/>
                                      </p:to>
                                    </p:set>
                                    <p:animEffect transition="in" filter="dissolve">
                                      <p:cBhvr>
                                        <p:cTn id="429" dur="500"/>
                                        <p:tgtEl>
                                          <p:spTgt spid="102"/>
                                        </p:tgtEl>
                                      </p:cBhvr>
                                    </p:animEffec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2000" fill="hold"/>
                                        <p:tgtEl>
                                          <p:spTgt spid="27"/>
                                        </p:tgtEl>
                                        <p:attrNameLst>
                                          <p:attrName>fillcolor</p:attrName>
                                        </p:attrNameLst>
                                      </p:cBhvr>
                                      <p:to>
                                        <a:schemeClr val="accent2"/>
                                      </p:to>
                                    </p:animClr>
                                    <p:set>
                                      <p:cBhvr>
                                        <p:cTn id="434" dur="2000" fill="hold"/>
                                        <p:tgtEl>
                                          <p:spTgt spid="27"/>
                                        </p:tgtEl>
                                        <p:attrNameLst>
                                          <p:attrName>fill.type</p:attrName>
                                        </p:attrNameLst>
                                      </p:cBhvr>
                                      <p:to>
                                        <p:strVal val="solid"/>
                                      </p:to>
                                    </p:set>
                                    <p:set>
                                      <p:cBhvr>
                                        <p:cTn id="435" dur="2000" fill="hold"/>
                                        <p:tgtEl>
                                          <p:spTgt spid="27"/>
                                        </p:tgtEl>
                                        <p:attrNameLst>
                                          <p:attrName>fill.on</p:attrName>
                                        </p:attrNameLst>
                                      </p:cBhvr>
                                      <p:to>
                                        <p:strVal val="true"/>
                                      </p:to>
                                    </p:set>
                                  </p:childTnLst>
                                </p:cTn>
                              </p:par>
                            </p:childTnLst>
                          </p:cTn>
                        </p:par>
                      </p:childTnLst>
                    </p:cTn>
                  </p:par>
                  <p:par>
                    <p:cTn id="436" fill="hold">
                      <p:stCondLst>
                        <p:cond delay="indefinite"/>
                      </p:stCondLst>
                      <p:childTnLst>
                        <p:par>
                          <p:cTn id="437" fill="hold">
                            <p:stCondLst>
                              <p:cond delay="0"/>
                            </p:stCondLst>
                            <p:childTnLst>
                              <p:par>
                                <p:cTn id="438" presetID="7" presetClass="emph" presetSubtype="2" fill="hold" nodeType="clickEffect">
                                  <p:stCondLst>
                                    <p:cond delay="0"/>
                                  </p:stCondLst>
                                  <p:childTnLst>
                                    <p:animClr clrSpc="rgb" dir="cw">
                                      <p:cBhvr>
                                        <p:cTn id="439" dur="2000" fill="hold"/>
                                        <p:tgtEl>
                                          <p:spTgt spid="10"/>
                                        </p:tgtEl>
                                        <p:attrNameLst>
                                          <p:attrName>stroke.color</p:attrName>
                                        </p:attrNameLst>
                                      </p:cBhvr>
                                      <p:to>
                                        <a:schemeClr val="accent2"/>
                                      </p:to>
                                    </p:animClr>
                                    <p:set>
                                      <p:cBhvr>
                                        <p:cTn id="440" dur="2000" fill="hold"/>
                                        <p:tgtEl>
                                          <p:spTgt spid="10"/>
                                        </p:tgtEl>
                                        <p:attrNameLst>
                                          <p:attrName>stroke.on</p:attrName>
                                        </p:attrNameLst>
                                      </p:cBhvr>
                                      <p:to>
                                        <p:strVal val="true"/>
                                      </p:to>
                                    </p:set>
                                  </p:childTnLst>
                                </p:cTn>
                              </p:par>
                            </p:childTnLst>
                          </p:cTn>
                        </p:par>
                      </p:childTnLst>
                    </p:cTn>
                  </p:par>
                  <p:par>
                    <p:cTn id="441" fill="hold">
                      <p:stCondLst>
                        <p:cond delay="indefinite"/>
                      </p:stCondLst>
                      <p:childTnLst>
                        <p:par>
                          <p:cTn id="442" fill="hold">
                            <p:stCondLst>
                              <p:cond delay="0"/>
                            </p:stCondLst>
                            <p:childTnLst>
                              <p:par>
                                <p:cTn id="443" presetID="9" presetClass="entr" presetSubtype="0" fill="hold" nodeType="clickEffect">
                                  <p:stCondLst>
                                    <p:cond delay="0"/>
                                  </p:stCondLst>
                                  <p:childTnLst>
                                    <p:set>
                                      <p:cBhvr>
                                        <p:cTn id="444" dur="1" fill="hold">
                                          <p:stCondLst>
                                            <p:cond delay="0"/>
                                          </p:stCondLst>
                                        </p:cTn>
                                        <p:tgtEl>
                                          <p:spTgt spid="79"/>
                                        </p:tgtEl>
                                        <p:attrNameLst>
                                          <p:attrName>style.visibility</p:attrName>
                                        </p:attrNameLst>
                                      </p:cBhvr>
                                      <p:to>
                                        <p:strVal val="visible"/>
                                      </p:to>
                                    </p:set>
                                    <p:animEffect transition="in" filter="dissolve">
                                      <p:cBhvr>
                                        <p:cTn id="445" dur="500"/>
                                        <p:tgtEl>
                                          <p:spTgt spid="79"/>
                                        </p:tgtEl>
                                      </p:cBhvr>
                                    </p:animEffec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nodeType="clickEffect">
                                  <p:stCondLst>
                                    <p:cond delay="0"/>
                                  </p:stCondLst>
                                  <p:childTnLst>
                                    <p:set>
                                      <p:cBhvr>
                                        <p:cTn id="449" dur="1" fill="hold">
                                          <p:stCondLst>
                                            <p:cond delay="0"/>
                                          </p:stCondLst>
                                        </p:cTn>
                                        <p:tgtEl>
                                          <p:spTgt spid="80">
                                            <p:txEl>
                                              <p:pRg st="2" end="2"/>
                                            </p:txEl>
                                          </p:spTgt>
                                        </p:tgtEl>
                                        <p:attrNameLst>
                                          <p:attrName>style.visibility</p:attrName>
                                        </p:attrNameLst>
                                      </p:cBhvr>
                                      <p:to>
                                        <p:strVal val="visible"/>
                                      </p:to>
                                    </p:set>
                                    <p:animEffect transition="in" filter="dissolve">
                                      <p:cBhvr>
                                        <p:cTn id="450" dur="500"/>
                                        <p:tgtEl>
                                          <p:spTgt spid="80">
                                            <p:txEl>
                                              <p:pRg st="2" end="2"/>
                                            </p:txEl>
                                          </p:spTgt>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2"/>
                                        </p:tgtEl>
                                        <p:attrNameLst>
                                          <p:attrName>style.visibility</p:attrName>
                                        </p:attrNameLst>
                                      </p:cBhvr>
                                      <p:to>
                                        <p:strVal val="visible"/>
                                      </p:to>
                                    </p:set>
                                    <p:animEffect transition="in" filter="dissolve">
                                      <p:cBhvr>
                                        <p:cTn id="455" dur="500"/>
                                        <p:tgtEl>
                                          <p:spTgt spid="82"/>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3">
                                            <p:txEl>
                                              <p:pRg st="2" end="2"/>
                                            </p:txEl>
                                          </p:spTgt>
                                        </p:tgtEl>
                                        <p:attrNameLst>
                                          <p:attrName>style.visibility</p:attrName>
                                        </p:attrNameLst>
                                      </p:cBhvr>
                                      <p:to>
                                        <p:strVal val="visible"/>
                                      </p:to>
                                    </p:set>
                                    <p:animEffect transition="in" filter="dissolve">
                                      <p:cBhvr>
                                        <p:cTn id="460" dur="500"/>
                                        <p:tgtEl>
                                          <p:spTgt spid="83">
                                            <p:txEl>
                                              <p:pRg st="2" end="2"/>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7" presetClass="emph" presetSubtype="2" fill="hold" nodeType="clickEffect">
                                  <p:stCondLst>
                                    <p:cond delay="0"/>
                                  </p:stCondLst>
                                  <p:childTnLst>
                                    <p:animClr clrSpc="rgb" dir="cw">
                                      <p:cBhvr>
                                        <p:cTn id="464" dur="2000" fill="hold"/>
                                        <p:tgtEl>
                                          <p:spTgt spid="17"/>
                                        </p:tgtEl>
                                        <p:attrNameLst>
                                          <p:attrName>stroke.color</p:attrName>
                                        </p:attrNameLst>
                                      </p:cBhvr>
                                      <p:to>
                                        <a:schemeClr val="accent2"/>
                                      </p:to>
                                    </p:animClr>
                                    <p:set>
                                      <p:cBhvr>
                                        <p:cTn id="465" dur="2000" fill="hold"/>
                                        <p:tgtEl>
                                          <p:spTgt spid="17"/>
                                        </p:tgtEl>
                                        <p:attrNameLst>
                                          <p:attrName>stroke.on</p:attrName>
                                        </p:attrNameLst>
                                      </p:cBhvr>
                                      <p:to>
                                        <p:strVal val="true"/>
                                      </p:to>
                                    </p:se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8"/>
                                        </p:tgtEl>
                                        <p:attrNameLst>
                                          <p:attrName>style.visibility</p:attrName>
                                        </p:attrNameLst>
                                      </p:cBhvr>
                                      <p:to>
                                        <p:strVal val="visible"/>
                                      </p:to>
                                    </p:set>
                                    <p:animEffect transition="in" filter="dissolve">
                                      <p:cBhvr>
                                        <p:cTn id="470" dur="500"/>
                                        <p:tgtEl>
                                          <p:spTgt spid="78"/>
                                        </p:tgtEl>
                                      </p:cBhvr>
                                    </p:animEffec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nodeType="clickEffect">
                                  <p:stCondLst>
                                    <p:cond delay="0"/>
                                  </p:stCondLst>
                                  <p:childTnLst>
                                    <p:set>
                                      <p:cBhvr>
                                        <p:cTn id="474" dur="1" fill="hold">
                                          <p:stCondLst>
                                            <p:cond delay="0"/>
                                          </p:stCondLst>
                                        </p:cTn>
                                        <p:tgtEl>
                                          <p:spTgt spid="67">
                                            <p:txEl>
                                              <p:pRg st="6" end="6"/>
                                            </p:txEl>
                                          </p:spTgt>
                                        </p:tgtEl>
                                        <p:attrNameLst>
                                          <p:attrName>style.visibility</p:attrName>
                                        </p:attrNameLst>
                                      </p:cBhvr>
                                      <p:to>
                                        <p:strVal val="visible"/>
                                      </p:to>
                                    </p:set>
                                    <p:animEffect transition="in" filter="dissolve">
                                      <p:cBhvr>
                                        <p:cTn id="475" dur="500"/>
                                        <p:tgtEl>
                                          <p:spTgt spid="67">
                                            <p:txEl>
                                              <p:pRg st="6" end="6"/>
                                            </p:txEl>
                                          </p:spTgt>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81"/>
                                        </p:tgtEl>
                                        <p:attrNameLst>
                                          <p:attrName>style.visibility</p:attrName>
                                        </p:attrNameLst>
                                      </p:cBhvr>
                                      <p:to>
                                        <p:strVal val="visible"/>
                                      </p:to>
                                    </p:set>
                                    <p:animEffect transition="in" filter="dissolve">
                                      <p:cBhvr>
                                        <p:cTn id="480" dur="500"/>
                                        <p:tgtEl>
                                          <p:spTgt spid="81"/>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72">
                                            <p:txEl>
                                              <p:pRg st="6" end="6"/>
                                            </p:txEl>
                                          </p:spTgt>
                                        </p:tgtEl>
                                        <p:attrNameLst>
                                          <p:attrName>style.visibility</p:attrName>
                                        </p:attrNameLst>
                                      </p:cBhvr>
                                      <p:to>
                                        <p:strVal val="visible"/>
                                      </p:to>
                                    </p:set>
                                    <p:animEffect transition="in" filter="dissolve">
                                      <p:cBhvr>
                                        <p:cTn id="485" dur="500"/>
                                        <p:tgtEl>
                                          <p:spTgt spid="72">
                                            <p:txEl>
                                              <p:pRg st="6" end="6"/>
                                            </p:txEl>
                                          </p:spTgt>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nodeType="clickEffect">
                                  <p:stCondLst>
                                    <p:cond delay="0"/>
                                  </p:stCondLst>
                                  <p:childTnLst>
                                    <p:set>
                                      <p:cBhvr>
                                        <p:cTn id="489" dur="1" fill="hold">
                                          <p:stCondLst>
                                            <p:cond delay="0"/>
                                          </p:stCondLst>
                                        </p:cTn>
                                        <p:tgtEl>
                                          <p:spTgt spid="106"/>
                                        </p:tgtEl>
                                        <p:attrNameLst>
                                          <p:attrName>style.visibility</p:attrName>
                                        </p:attrNameLst>
                                      </p:cBhvr>
                                      <p:to>
                                        <p:strVal val="visible"/>
                                      </p:to>
                                    </p:set>
                                    <p:animEffect transition="in" filter="dissolve">
                                      <p:cBhvr>
                                        <p:cTn id="490" dur="500"/>
                                        <p:tgtEl>
                                          <p:spTgt spid="106"/>
                                        </p:tgtEl>
                                      </p:cBhvr>
                                    </p:animEffect>
                                  </p:childTnLst>
                                </p:cTn>
                              </p:par>
                            </p:childTnLst>
                          </p:cTn>
                        </p:par>
                      </p:childTnLst>
                    </p:cTn>
                  </p:par>
                  <p:par>
                    <p:cTn id="491" fill="hold">
                      <p:stCondLst>
                        <p:cond delay="indefinite"/>
                      </p:stCondLst>
                      <p:childTnLst>
                        <p:par>
                          <p:cTn id="492" fill="hold">
                            <p:stCondLst>
                              <p:cond delay="0"/>
                            </p:stCondLst>
                            <p:childTnLst>
                              <p:par>
                                <p:cTn id="493" presetID="1" presetClass="emph" presetSubtype="2" fill="hold" nodeType="clickEffect">
                                  <p:stCondLst>
                                    <p:cond delay="0"/>
                                  </p:stCondLst>
                                  <p:childTnLst>
                                    <p:animClr clrSpc="rgb" dir="cw">
                                      <p:cBhvr>
                                        <p:cTn id="494" dur="2000" fill="hold"/>
                                        <p:tgtEl>
                                          <p:spTgt spid="22"/>
                                        </p:tgtEl>
                                        <p:attrNameLst>
                                          <p:attrName>fillcolor</p:attrName>
                                        </p:attrNameLst>
                                      </p:cBhvr>
                                      <p:to>
                                        <a:schemeClr val="accent2"/>
                                      </p:to>
                                    </p:animClr>
                                    <p:set>
                                      <p:cBhvr>
                                        <p:cTn id="495" dur="2000" fill="hold"/>
                                        <p:tgtEl>
                                          <p:spTgt spid="22"/>
                                        </p:tgtEl>
                                        <p:attrNameLst>
                                          <p:attrName>fill.type</p:attrName>
                                        </p:attrNameLst>
                                      </p:cBhvr>
                                      <p:to>
                                        <p:strVal val="solid"/>
                                      </p:to>
                                    </p:set>
                                    <p:set>
                                      <p:cBhvr>
                                        <p:cTn id="496" dur="2000" fill="hold"/>
                                        <p:tgtEl>
                                          <p:spTgt spid="22"/>
                                        </p:tgtEl>
                                        <p:attrNameLst>
                                          <p:attrName>fill.on</p:attrName>
                                        </p:attrNameLst>
                                      </p:cBhvr>
                                      <p:to>
                                        <p:strVal val="true"/>
                                      </p:to>
                                    </p:set>
                                  </p:childTnLst>
                                </p:cTn>
                              </p:par>
                            </p:childTnLst>
                          </p:cTn>
                        </p:par>
                      </p:childTnLst>
                    </p:cTn>
                  </p:par>
                  <p:par>
                    <p:cTn id="497" fill="hold">
                      <p:stCondLst>
                        <p:cond delay="indefinite"/>
                      </p:stCondLst>
                      <p:childTnLst>
                        <p:par>
                          <p:cTn id="498" fill="hold">
                            <p:stCondLst>
                              <p:cond delay="0"/>
                            </p:stCondLst>
                            <p:childTnLst>
                              <p:par>
                                <p:cTn id="499" presetID="7" presetClass="emph" presetSubtype="2" fill="hold" nodeType="clickEffect">
                                  <p:stCondLst>
                                    <p:cond delay="0"/>
                                  </p:stCondLst>
                                  <p:childTnLst>
                                    <p:animClr clrSpc="rgb" dir="cw">
                                      <p:cBhvr>
                                        <p:cTn id="500" dur="2000" fill="hold"/>
                                        <p:tgtEl>
                                          <p:spTgt spid="29"/>
                                        </p:tgtEl>
                                        <p:attrNameLst>
                                          <p:attrName>stroke.color</p:attrName>
                                        </p:attrNameLst>
                                      </p:cBhvr>
                                      <p:to>
                                        <a:schemeClr val="accent2"/>
                                      </p:to>
                                    </p:animClr>
                                    <p:set>
                                      <p:cBhvr>
                                        <p:cTn id="501" dur="2000" fill="hold"/>
                                        <p:tgtEl>
                                          <p:spTgt spid="29"/>
                                        </p:tgtEl>
                                        <p:attrNameLst>
                                          <p:attrName>stroke.on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9" presetClass="entr" presetSubtype="0" fill="hold" nodeType="clickEffect">
                                  <p:stCondLst>
                                    <p:cond delay="0"/>
                                  </p:stCondLst>
                                  <p:childTnLst>
                                    <p:set>
                                      <p:cBhvr>
                                        <p:cTn id="505" dur="1" fill="hold">
                                          <p:stCondLst>
                                            <p:cond delay="0"/>
                                          </p:stCondLst>
                                        </p:cTn>
                                        <p:tgtEl>
                                          <p:spTgt spid="85"/>
                                        </p:tgtEl>
                                        <p:attrNameLst>
                                          <p:attrName>style.visibility</p:attrName>
                                        </p:attrNameLst>
                                      </p:cBhvr>
                                      <p:to>
                                        <p:strVal val="visible"/>
                                      </p:to>
                                    </p:set>
                                    <p:animEffect transition="in" filter="dissolve">
                                      <p:cBhvr>
                                        <p:cTn id="506" dur="500"/>
                                        <p:tgtEl>
                                          <p:spTgt spid="85"/>
                                        </p:tgtEl>
                                      </p:cBhvr>
                                    </p:animEffec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67">
                                            <p:txEl>
                                              <p:pRg st="3" end="3"/>
                                            </p:txEl>
                                          </p:spTgt>
                                        </p:tgtEl>
                                        <p:attrNameLst>
                                          <p:attrName>style.visibility</p:attrName>
                                        </p:attrNameLst>
                                      </p:cBhvr>
                                      <p:to>
                                        <p:strVal val="visible"/>
                                      </p:to>
                                    </p:set>
                                    <p:animEffect transition="in" filter="dissolve">
                                      <p:cBhvr>
                                        <p:cTn id="511" dur="500"/>
                                        <p:tgtEl>
                                          <p:spTgt spid="67">
                                            <p:txEl>
                                              <p:pRg st="3" end="3"/>
                                            </p:txEl>
                                          </p:spTgt>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87"/>
                                        </p:tgtEl>
                                        <p:attrNameLst>
                                          <p:attrName>style.visibility</p:attrName>
                                        </p:attrNameLst>
                                      </p:cBhvr>
                                      <p:to>
                                        <p:strVal val="visible"/>
                                      </p:to>
                                    </p:set>
                                    <p:animEffect transition="in" filter="dissolve">
                                      <p:cBhvr>
                                        <p:cTn id="516" dur="500"/>
                                        <p:tgtEl>
                                          <p:spTgt spid="87"/>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72">
                                            <p:txEl>
                                              <p:pRg st="3" end="3"/>
                                            </p:txEl>
                                          </p:spTgt>
                                        </p:tgtEl>
                                        <p:attrNameLst>
                                          <p:attrName>style.visibility</p:attrName>
                                        </p:attrNameLst>
                                      </p:cBhvr>
                                      <p:to>
                                        <p:strVal val="visible"/>
                                      </p:to>
                                    </p:set>
                                    <p:animEffect transition="in" filter="dissolve">
                                      <p:cBhvr>
                                        <p:cTn id="521" dur="500"/>
                                        <p:tgtEl>
                                          <p:spTgt spid="72">
                                            <p:txEl>
                                              <p:pRg st="3" end="3"/>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7" presetClass="emph" presetSubtype="2" fill="hold" nodeType="clickEffect">
                                  <p:stCondLst>
                                    <p:cond delay="0"/>
                                  </p:stCondLst>
                                  <p:childTnLst>
                                    <p:animClr clrSpc="rgb" dir="cw">
                                      <p:cBhvr>
                                        <p:cTn id="525" dur="2000" fill="hold"/>
                                        <p:tgtEl>
                                          <p:spTgt spid="30"/>
                                        </p:tgtEl>
                                        <p:attrNameLst>
                                          <p:attrName>stroke.color</p:attrName>
                                        </p:attrNameLst>
                                      </p:cBhvr>
                                      <p:to>
                                        <a:schemeClr val="accent2"/>
                                      </p:to>
                                    </p:animClr>
                                    <p:set>
                                      <p:cBhvr>
                                        <p:cTn id="526" dur="2000" fill="hold"/>
                                        <p:tgtEl>
                                          <p:spTgt spid="30"/>
                                        </p:tgtEl>
                                        <p:attrNameLst>
                                          <p:attrName>stroke.on</p:attrName>
                                        </p:attrNameLst>
                                      </p:cBhvr>
                                      <p:to>
                                        <p:strVal val="true"/>
                                      </p:to>
                                    </p:se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84"/>
                                        </p:tgtEl>
                                        <p:attrNameLst>
                                          <p:attrName>style.visibility</p:attrName>
                                        </p:attrNameLst>
                                      </p:cBhvr>
                                      <p:to>
                                        <p:strVal val="visible"/>
                                      </p:to>
                                    </p:set>
                                    <p:animEffect transition="in" filter="dissolve">
                                      <p:cBhvr>
                                        <p:cTn id="531" dur="500"/>
                                        <p:tgtEl>
                                          <p:spTgt spid="84"/>
                                        </p:tgtEl>
                                      </p:cBhvr>
                                    </p:animEffec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80">
                                            <p:txEl>
                                              <p:pRg st="6" end="6"/>
                                            </p:txEl>
                                          </p:spTgt>
                                        </p:tgtEl>
                                        <p:attrNameLst>
                                          <p:attrName>style.visibility</p:attrName>
                                        </p:attrNameLst>
                                      </p:cBhvr>
                                      <p:to>
                                        <p:strVal val="visible"/>
                                      </p:to>
                                    </p:set>
                                    <p:animEffect transition="in" filter="dissolve">
                                      <p:cBhvr>
                                        <p:cTn id="536" dur="500"/>
                                        <p:tgtEl>
                                          <p:spTgt spid="80">
                                            <p:txEl>
                                              <p:pRg st="6" end="6"/>
                                            </p:txEl>
                                          </p:spTgt>
                                        </p:tgtEl>
                                      </p:cBhvr>
                                    </p:animEffec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6"/>
                                        </p:tgtEl>
                                        <p:attrNameLst>
                                          <p:attrName>style.visibility</p:attrName>
                                        </p:attrNameLst>
                                      </p:cBhvr>
                                      <p:to>
                                        <p:strVal val="visible"/>
                                      </p:to>
                                    </p:set>
                                    <p:animEffect transition="in" filter="dissolve">
                                      <p:cBhvr>
                                        <p:cTn id="541" dur="500"/>
                                        <p:tgtEl>
                                          <p:spTgt spid="86"/>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83">
                                            <p:txEl>
                                              <p:pRg st="6" end="6"/>
                                            </p:txEl>
                                          </p:spTgt>
                                        </p:tgtEl>
                                        <p:attrNameLst>
                                          <p:attrName>style.visibility</p:attrName>
                                        </p:attrNameLst>
                                      </p:cBhvr>
                                      <p:to>
                                        <p:strVal val="visible"/>
                                      </p:to>
                                    </p:set>
                                    <p:animEffect transition="in" filter="dissolve">
                                      <p:cBhvr>
                                        <p:cTn id="546" dur="500"/>
                                        <p:tgtEl>
                                          <p:spTgt spid="83">
                                            <p:txEl>
                                              <p:pRg st="6" end="6"/>
                                            </p:txEl>
                                          </p:spTgt>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105"/>
                                        </p:tgtEl>
                                        <p:attrNameLst>
                                          <p:attrName>style.visibility</p:attrName>
                                        </p:attrNameLst>
                                      </p:cBhvr>
                                      <p:to>
                                        <p:strVal val="visible"/>
                                      </p:to>
                                    </p:set>
                                    <p:animEffect transition="in" filter="dissolve">
                                      <p:cBhvr>
                                        <p:cTn id="551" dur="500"/>
                                        <p:tgtEl>
                                          <p:spTgt spid="105"/>
                                        </p:tgtEl>
                                      </p:cBhvr>
                                    </p:animEffect>
                                  </p:childTnLst>
                                </p:cTn>
                              </p:par>
                            </p:childTnLst>
                          </p:cTn>
                        </p:par>
                      </p:childTnLst>
                    </p:cTn>
                  </p:par>
                  <p:par>
                    <p:cTn id="552" fill="hold">
                      <p:stCondLst>
                        <p:cond delay="indefinite"/>
                      </p:stCondLst>
                      <p:childTnLst>
                        <p:par>
                          <p:cTn id="553" fill="hold">
                            <p:stCondLst>
                              <p:cond delay="0"/>
                            </p:stCondLst>
                            <p:childTnLst>
                              <p:par>
                                <p:cTn id="554" presetID="1" presetClass="emph" presetSubtype="2" fill="hold" nodeType="clickEffect">
                                  <p:stCondLst>
                                    <p:cond delay="0"/>
                                  </p:stCondLst>
                                  <p:childTnLst>
                                    <p:animClr clrSpc="rgb" dir="cw">
                                      <p:cBhvr>
                                        <p:cTn id="555" dur="2000" fill="hold"/>
                                        <p:tgtEl>
                                          <p:spTgt spid="23"/>
                                        </p:tgtEl>
                                        <p:attrNameLst>
                                          <p:attrName>fillcolor</p:attrName>
                                        </p:attrNameLst>
                                      </p:cBhvr>
                                      <p:to>
                                        <a:schemeClr val="accent2"/>
                                      </p:to>
                                    </p:animClr>
                                    <p:set>
                                      <p:cBhvr>
                                        <p:cTn id="556" dur="2000" fill="hold"/>
                                        <p:tgtEl>
                                          <p:spTgt spid="23"/>
                                        </p:tgtEl>
                                        <p:attrNameLst>
                                          <p:attrName>fill.type</p:attrName>
                                        </p:attrNameLst>
                                      </p:cBhvr>
                                      <p:to>
                                        <p:strVal val="solid"/>
                                      </p:to>
                                    </p:set>
                                    <p:set>
                                      <p:cBhvr>
                                        <p:cTn id="557" dur="2000" fill="hold"/>
                                        <p:tgtEl>
                                          <p:spTgt spid="23"/>
                                        </p:tgtEl>
                                        <p:attrNameLst>
                                          <p:attrName>fill.on</p:attrName>
                                        </p:attrNameLst>
                                      </p:cBhvr>
                                      <p:to>
                                        <p:strVal val="true"/>
                                      </p:to>
                                    </p:set>
                                  </p:childTnLst>
                                </p:cTn>
                              </p:par>
                            </p:childTnLst>
                          </p:cTn>
                        </p:par>
                      </p:childTnLst>
                    </p:cTn>
                  </p:par>
                  <p:par>
                    <p:cTn id="558" fill="hold">
                      <p:stCondLst>
                        <p:cond delay="indefinite"/>
                      </p:stCondLst>
                      <p:childTnLst>
                        <p:par>
                          <p:cTn id="559" fill="hold">
                            <p:stCondLst>
                              <p:cond delay="0"/>
                            </p:stCondLst>
                            <p:childTnLst>
                              <p:par>
                                <p:cTn id="560" presetID="7" presetClass="emph" presetSubtype="2" fill="hold" nodeType="clickEffect">
                                  <p:stCondLst>
                                    <p:cond delay="0"/>
                                  </p:stCondLst>
                                  <p:childTnLst>
                                    <p:animClr clrSpc="rgb" dir="cw">
                                      <p:cBhvr>
                                        <p:cTn id="561" dur="2000" fill="hold"/>
                                        <p:tgtEl>
                                          <p:spTgt spid="9"/>
                                        </p:tgtEl>
                                        <p:attrNameLst>
                                          <p:attrName>stroke.color</p:attrName>
                                        </p:attrNameLst>
                                      </p:cBhvr>
                                      <p:to>
                                        <a:schemeClr val="accent2"/>
                                      </p:to>
                                    </p:animClr>
                                    <p:set>
                                      <p:cBhvr>
                                        <p:cTn id="562" dur="2000" fill="hold"/>
                                        <p:tgtEl>
                                          <p:spTgt spid="9"/>
                                        </p:tgtEl>
                                        <p:attrNameLst>
                                          <p:attrName>stroke.on</p:attrName>
                                        </p:attrNameLst>
                                      </p:cBhvr>
                                      <p:to>
                                        <p:strVal val="true"/>
                                      </p:to>
                                    </p:set>
                                  </p:childTnLst>
                                </p:cTn>
                              </p:par>
                            </p:childTnLst>
                          </p:cTn>
                        </p:par>
                      </p:childTnLst>
                    </p:cTn>
                  </p:par>
                  <p:par>
                    <p:cTn id="563" fill="hold">
                      <p:stCondLst>
                        <p:cond delay="indefinite"/>
                      </p:stCondLst>
                      <p:childTnLst>
                        <p:par>
                          <p:cTn id="564" fill="hold">
                            <p:stCondLst>
                              <p:cond delay="0"/>
                            </p:stCondLst>
                            <p:childTnLst>
                              <p:par>
                                <p:cTn id="565" presetID="9" presetClass="entr" presetSubtype="0" fill="hold" nodeType="clickEffect">
                                  <p:stCondLst>
                                    <p:cond delay="0"/>
                                  </p:stCondLst>
                                  <p:childTnLst>
                                    <p:set>
                                      <p:cBhvr>
                                        <p:cTn id="566" dur="1" fill="hold">
                                          <p:stCondLst>
                                            <p:cond delay="0"/>
                                          </p:stCondLst>
                                        </p:cTn>
                                        <p:tgtEl>
                                          <p:spTgt spid="103"/>
                                        </p:tgtEl>
                                        <p:attrNameLst>
                                          <p:attrName>style.visibility</p:attrName>
                                        </p:attrNameLst>
                                      </p:cBhvr>
                                      <p:to>
                                        <p:strVal val="visible"/>
                                      </p:to>
                                    </p:set>
                                    <p:animEffect transition="in" filter="dissolve">
                                      <p:cBhvr>
                                        <p:cTn id="567" dur="500"/>
                                        <p:tgtEl>
                                          <p:spTgt spid="103"/>
                                        </p:tgtEl>
                                      </p:cBhvr>
                                    </p:animEffect>
                                  </p:childTnLst>
                                </p:cTn>
                              </p:par>
                            </p:childTnLst>
                          </p:cTn>
                        </p:par>
                      </p:childTnLst>
                    </p:cTn>
                  </p:par>
                  <p:par>
                    <p:cTn id="568" fill="hold">
                      <p:stCondLst>
                        <p:cond delay="indefinite"/>
                      </p:stCondLst>
                      <p:childTnLst>
                        <p:par>
                          <p:cTn id="569" fill="hold">
                            <p:stCondLst>
                              <p:cond delay="0"/>
                            </p:stCondLst>
                            <p:childTnLst>
                              <p:par>
                                <p:cTn id="570" presetID="1" presetClass="emph" presetSubtype="2" fill="hold" nodeType="clickEffect">
                                  <p:stCondLst>
                                    <p:cond delay="0"/>
                                  </p:stCondLst>
                                  <p:childTnLst>
                                    <p:animClr clrSpc="rgb" dir="cw">
                                      <p:cBhvr>
                                        <p:cTn id="571" dur="2000" fill="hold"/>
                                        <p:tgtEl>
                                          <p:spTgt spid="26"/>
                                        </p:tgtEl>
                                        <p:attrNameLst>
                                          <p:attrName>fillcolor</p:attrName>
                                        </p:attrNameLst>
                                      </p:cBhvr>
                                      <p:to>
                                        <a:schemeClr val="accent2"/>
                                      </p:to>
                                    </p:animClr>
                                    <p:set>
                                      <p:cBhvr>
                                        <p:cTn id="572" dur="2000" fill="hold"/>
                                        <p:tgtEl>
                                          <p:spTgt spid="26"/>
                                        </p:tgtEl>
                                        <p:attrNameLst>
                                          <p:attrName>fill.type</p:attrName>
                                        </p:attrNameLst>
                                      </p:cBhvr>
                                      <p:to>
                                        <p:strVal val="solid"/>
                                      </p:to>
                                    </p:set>
                                    <p:set>
                                      <p:cBhvr>
                                        <p:cTn id="573" dur="2000" fill="hold"/>
                                        <p:tgtEl>
                                          <p:spTgt spid="26"/>
                                        </p:tgtEl>
                                        <p:attrNameLst>
                                          <p:attrName>fill.on</p:attrName>
                                        </p:attrNameLst>
                                      </p:cBhvr>
                                      <p:to>
                                        <p:strVal val="true"/>
                                      </p:to>
                                    </p:set>
                                  </p:childTnLst>
                                </p:cTn>
                              </p:par>
                            </p:childTnLst>
                          </p:cTn>
                        </p:par>
                      </p:childTnLst>
                    </p:cTn>
                  </p:par>
                  <p:par>
                    <p:cTn id="574" fill="hold">
                      <p:stCondLst>
                        <p:cond delay="indefinite"/>
                      </p:stCondLst>
                      <p:childTnLst>
                        <p:par>
                          <p:cTn id="575" fill="hold">
                            <p:stCondLst>
                              <p:cond delay="0"/>
                            </p:stCondLst>
                            <p:childTnLst>
                              <p:par>
                                <p:cTn id="576" presetID="7" presetClass="emph" presetSubtype="2" fill="hold" nodeType="clickEffect">
                                  <p:stCondLst>
                                    <p:cond delay="0"/>
                                  </p:stCondLst>
                                  <p:childTnLst>
                                    <p:animClr clrSpc="rgb" dir="cw">
                                      <p:cBhvr>
                                        <p:cTn id="577" dur="2000" fill="hold"/>
                                        <p:tgtEl>
                                          <p:spTgt spid="21"/>
                                        </p:tgtEl>
                                        <p:attrNameLst>
                                          <p:attrName>stroke.color</p:attrName>
                                        </p:attrNameLst>
                                      </p:cBhvr>
                                      <p:to>
                                        <a:schemeClr val="tx1"/>
                                      </p:to>
                                    </p:animClr>
                                    <p:set>
                                      <p:cBhvr>
                                        <p:cTn id="578" dur="2000" fill="hold"/>
                                        <p:tgtEl>
                                          <p:spTgt spid="21"/>
                                        </p:tgtEl>
                                        <p:attrNameLst>
                                          <p:attrName>stroke.on</p:attrName>
                                        </p:attrNameLst>
                                      </p:cBhvr>
                                      <p:to>
                                        <p:strVal val="true"/>
                                      </p:to>
                                    </p:set>
                                  </p:childTnLst>
                                </p:cTn>
                              </p:par>
                              <p:par>
                                <p:cTn id="579" presetID="7" presetClass="emph" presetSubtype="2" fill="hold" nodeType="withEffect">
                                  <p:stCondLst>
                                    <p:cond delay="0"/>
                                  </p:stCondLst>
                                  <p:childTnLst>
                                    <p:animClr clrSpc="rgb" dir="cw">
                                      <p:cBhvr>
                                        <p:cTn id="580" dur="2000" fill="hold"/>
                                        <p:tgtEl>
                                          <p:spTgt spid="19"/>
                                        </p:tgtEl>
                                        <p:attrNameLst>
                                          <p:attrName>stroke.color</p:attrName>
                                        </p:attrNameLst>
                                      </p:cBhvr>
                                      <p:to>
                                        <a:schemeClr val="tx1"/>
                                      </p:to>
                                    </p:animClr>
                                    <p:set>
                                      <p:cBhvr>
                                        <p:cTn id="581" dur="2000" fill="hold"/>
                                        <p:tgtEl>
                                          <p:spTgt spid="19"/>
                                        </p:tgtEl>
                                        <p:attrNameLst>
                                          <p:attrName>stroke.on</p:attrName>
                                        </p:attrNameLst>
                                      </p:cBhvr>
                                      <p:to>
                                        <p:strVal val="true"/>
                                      </p:to>
                                    </p:set>
                                  </p:childTnLst>
                                </p:cTn>
                              </p:par>
                              <p:par>
                                <p:cTn id="582" presetID="7" presetClass="emph" presetSubtype="2" fill="hold" nodeType="withEffect">
                                  <p:stCondLst>
                                    <p:cond delay="0"/>
                                  </p:stCondLst>
                                  <p:childTnLst>
                                    <p:animClr clrSpc="rgb" dir="cw">
                                      <p:cBhvr>
                                        <p:cTn id="583" dur="2000" fill="hold"/>
                                        <p:tgtEl>
                                          <p:spTgt spid="12"/>
                                        </p:tgtEl>
                                        <p:attrNameLst>
                                          <p:attrName>stroke.color</p:attrName>
                                        </p:attrNameLst>
                                      </p:cBhvr>
                                      <p:to>
                                        <a:schemeClr val="tx1"/>
                                      </p:to>
                                    </p:animClr>
                                    <p:set>
                                      <p:cBhvr>
                                        <p:cTn id="584" dur="2000" fill="hold"/>
                                        <p:tgtEl>
                                          <p:spTgt spid="12"/>
                                        </p:tgtEl>
                                        <p:attrNameLst>
                                          <p:attrName>stroke.on</p:attrName>
                                        </p:attrNameLst>
                                      </p:cBhvr>
                                      <p:to>
                                        <p:strVal val="true"/>
                                      </p:to>
                                    </p:set>
                                  </p:childTnLst>
                                </p:cTn>
                              </p:par>
                              <p:par>
                                <p:cTn id="585" presetID="7" presetClass="emph" presetSubtype="2" fill="hold" nodeType="withEffect">
                                  <p:stCondLst>
                                    <p:cond delay="0"/>
                                  </p:stCondLst>
                                  <p:childTnLst>
                                    <p:animClr clrSpc="rgb" dir="cw">
                                      <p:cBhvr>
                                        <p:cTn id="586" dur="2000" fill="hold"/>
                                        <p:tgtEl>
                                          <p:spTgt spid="18"/>
                                        </p:tgtEl>
                                        <p:attrNameLst>
                                          <p:attrName>stroke.color</p:attrName>
                                        </p:attrNameLst>
                                      </p:cBhvr>
                                      <p:to>
                                        <a:schemeClr val="tx1"/>
                                      </p:to>
                                    </p:animClr>
                                    <p:set>
                                      <p:cBhvr>
                                        <p:cTn id="587" dur="2000" fill="hold"/>
                                        <p:tgtEl>
                                          <p:spTgt spid="18"/>
                                        </p:tgtEl>
                                        <p:attrNameLst>
                                          <p:attrName>stroke.on</p:attrName>
                                        </p:attrNameLst>
                                      </p:cBhvr>
                                      <p:to>
                                        <p:strVal val="true"/>
                                      </p:to>
                                    </p:set>
                                  </p:childTnLst>
                                </p:cTn>
                              </p:par>
                              <p:par>
                                <p:cTn id="588" presetID="7" presetClass="emph" presetSubtype="2" fill="hold" nodeType="withEffect">
                                  <p:stCondLst>
                                    <p:cond delay="0"/>
                                  </p:stCondLst>
                                  <p:childTnLst>
                                    <p:animClr clrSpc="rgb" dir="cw">
                                      <p:cBhvr>
                                        <p:cTn id="589" dur="2000" fill="hold"/>
                                        <p:tgtEl>
                                          <p:spTgt spid="10"/>
                                        </p:tgtEl>
                                        <p:attrNameLst>
                                          <p:attrName>stroke.color</p:attrName>
                                        </p:attrNameLst>
                                      </p:cBhvr>
                                      <p:to>
                                        <a:schemeClr val="tx1"/>
                                      </p:to>
                                    </p:animClr>
                                    <p:set>
                                      <p:cBhvr>
                                        <p:cTn id="590" dur="2000" fill="hold"/>
                                        <p:tgtEl>
                                          <p:spTgt spid="10"/>
                                        </p:tgtEl>
                                        <p:attrNameLst>
                                          <p:attrName>stroke.on</p:attrName>
                                        </p:attrNameLst>
                                      </p:cBhvr>
                                      <p:to>
                                        <p:strVal val="true"/>
                                      </p:to>
                                    </p:set>
                                  </p:childTnLst>
                                </p:cTn>
                              </p:par>
                              <p:par>
                                <p:cTn id="591" presetID="7" presetClass="emph" presetSubtype="2" fill="hold" nodeType="withEffect">
                                  <p:stCondLst>
                                    <p:cond delay="0"/>
                                  </p:stCondLst>
                                  <p:childTnLst>
                                    <p:animClr clrSpc="rgb" dir="cw">
                                      <p:cBhvr>
                                        <p:cTn id="592" dur="2000" fill="hold"/>
                                        <p:tgtEl>
                                          <p:spTgt spid="29"/>
                                        </p:tgtEl>
                                        <p:attrNameLst>
                                          <p:attrName>stroke.color</p:attrName>
                                        </p:attrNameLst>
                                      </p:cBhvr>
                                      <p:to>
                                        <a:schemeClr val="tx1"/>
                                      </p:to>
                                    </p:animClr>
                                    <p:set>
                                      <p:cBhvr>
                                        <p:cTn id="593" dur="2000" fill="hold"/>
                                        <p:tgtEl>
                                          <p:spTgt spid="29"/>
                                        </p:tgtEl>
                                        <p:attrNameLst>
                                          <p:attrName>stroke.on</p:attrName>
                                        </p:attrNameLst>
                                      </p:cBhvr>
                                      <p:to>
                                        <p:strVal val="true"/>
                                      </p:to>
                                    </p:set>
                                  </p:childTnLst>
                                </p:cTn>
                              </p:par>
                              <p:par>
                                <p:cTn id="594" presetID="7" presetClass="emph" presetSubtype="2" fill="hold" nodeType="withEffect">
                                  <p:stCondLst>
                                    <p:cond delay="0"/>
                                  </p:stCondLst>
                                  <p:childTnLst>
                                    <p:animClr clrSpc="rgb" dir="cw">
                                      <p:cBhvr>
                                        <p:cTn id="595" dur="2000" fill="hold"/>
                                        <p:tgtEl>
                                          <p:spTgt spid="30"/>
                                        </p:tgtEl>
                                        <p:attrNameLst>
                                          <p:attrName>stroke.color</p:attrName>
                                        </p:attrNameLst>
                                      </p:cBhvr>
                                      <p:to>
                                        <a:schemeClr val="tx1"/>
                                      </p:to>
                                    </p:animClr>
                                    <p:set>
                                      <p:cBhvr>
                                        <p:cTn id="596" dur="2000" fill="hold"/>
                                        <p:tgtEl>
                                          <p:spTgt spid="30"/>
                                        </p:tgtEl>
                                        <p:attrNameLst>
                                          <p:attrName>stroke.on</p:attrName>
                                        </p:attrNameLst>
                                      </p:cBhvr>
                                      <p:to>
                                        <p:strVal val="true"/>
                                      </p:to>
                                    </p:set>
                                  </p:childTnLst>
                                </p:cTn>
                              </p:par>
                              <p:par>
                                <p:cTn id="597" presetID="7" presetClass="emph" presetSubtype="2" fill="hold" nodeType="withEffect">
                                  <p:stCondLst>
                                    <p:cond delay="0"/>
                                  </p:stCondLst>
                                  <p:childTnLst>
                                    <p:animClr clrSpc="rgb" dir="cw">
                                      <p:cBhvr>
                                        <p:cTn id="598" dur="2000" fill="hold"/>
                                        <p:tgtEl>
                                          <p:spTgt spid="20"/>
                                        </p:tgtEl>
                                        <p:attrNameLst>
                                          <p:attrName>stroke.color</p:attrName>
                                        </p:attrNameLst>
                                      </p:cBhvr>
                                      <p:to>
                                        <a:srgbClr val="9C9C9C"/>
                                      </p:to>
                                    </p:animClr>
                                    <p:set>
                                      <p:cBhvr>
                                        <p:cTn id="599" dur="2000" fill="hold"/>
                                        <p:tgtEl>
                                          <p:spTgt spid="20"/>
                                        </p:tgtEl>
                                        <p:attrNameLst>
                                          <p:attrName>stroke.on</p:attrName>
                                        </p:attrNameLst>
                                      </p:cBhvr>
                                      <p:to>
                                        <p:strVal val="true"/>
                                      </p:to>
                                    </p:set>
                                  </p:childTnLst>
                                </p:cTn>
                              </p:par>
                              <p:par>
                                <p:cTn id="600" presetID="7" presetClass="emph" presetSubtype="2" fill="hold" nodeType="withEffect">
                                  <p:stCondLst>
                                    <p:cond delay="0"/>
                                  </p:stCondLst>
                                  <p:childTnLst>
                                    <p:animClr clrSpc="rgb" dir="cw">
                                      <p:cBhvr>
                                        <p:cTn id="601" dur="2000" fill="hold"/>
                                        <p:tgtEl>
                                          <p:spTgt spid="8"/>
                                        </p:tgtEl>
                                        <p:attrNameLst>
                                          <p:attrName>stroke.color</p:attrName>
                                        </p:attrNameLst>
                                      </p:cBhvr>
                                      <p:to>
                                        <a:srgbClr val="9C9C9C"/>
                                      </p:to>
                                    </p:animClr>
                                    <p:set>
                                      <p:cBhvr>
                                        <p:cTn id="602" dur="2000" fill="hold"/>
                                        <p:tgtEl>
                                          <p:spTgt spid="8"/>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1"/>
                                        </p:tgtEl>
                                        <p:attrNameLst>
                                          <p:attrName>stroke.color</p:attrName>
                                        </p:attrNameLst>
                                      </p:cBhvr>
                                      <p:to>
                                        <a:srgbClr val="9C9C9C"/>
                                      </p:to>
                                    </p:animClr>
                                    <p:set>
                                      <p:cBhvr>
                                        <p:cTn id="605" dur="2000" fill="hold"/>
                                        <p:tgtEl>
                                          <p:spTgt spid="11"/>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9"/>
                                        </p:tgtEl>
                                        <p:attrNameLst>
                                          <p:attrName>stroke.color</p:attrName>
                                        </p:attrNameLst>
                                      </p:cBhvr>
                                      <p:to>
                                        <a:srgbClr val="9C9C9C"/>
                                      </p:to>
                                    </p:animClr>
                                    <p:set>
                                      <p:cBhvr>
                                        <p:cTn id="608" dur="2000" fill="hold"/>
                                        <p:tgtEl>
                                          <p:spTgt spid="9"/>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rgbClr val="9C9C9C"/>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17"/>
                                        </p:tgtEl>
                                        <p:attrNameLst>
                                          <p:attrName>stroke.color</p:attrName>
                                        </p:attrNameLst>
                                      </p:cBhvr>
                                      <p:to>
                                        <a:srgbClr val="9C9C9C"/>
                                      </p:to>
                                    </p:animClr>
                                    <p:set>
                                      <p:cBhvr>
                                        <p:cTn id="614" dur="2000" fill="hold"/>
                                        <p:tgtEl>
                                          <p:spTgt spid="17"/>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14"/>
                                        </p:tgtEl>
                                        <p:attrNameLst>
                                          <p:attrName>stroke.color</p:attrName>
                                        </p:attrNameLst>
                                      </p:cBhvr>
                                      <p:to>
                                        <a:srgbClr val="9C9C9C"/>
                                      </p:to>
                                    </p:animClr>
                                    <p:set>
                                      <p:cBhvr>
                                        <p:cTn id="617" dur="2000" fill="hold"/>
                                        <p:tgtEl>
                                          <p:spTgt spid="14"/>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15"/>
                                        </p:tgtEl>
                                        <p:attrNameLst>
                                          <p:attrName>stroke.color</p:attrName>
                                        </p:attrNameLst>
                                      </p:cBhvr>
                                      <p:to>
                                        <a:srgbClr val="9C9C9C"/>
                                      </p:to>
                                    </p:animClr>
                                    <p:set>
                                      <p:cBhvr>
                                        <p:cTn id="620" dur="2000" fill="hold"/>
                                        <p:tgtEl>
                                          <p:spTgt spid="15"/>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13"/>
                                        </p:tgtEl>
                                        <p:attrNameLst>
                                          <p:attrName>stroke.color</p:attrName>
                                        </p:attrNameLst>
                                      </p:cBhvr>
                                      <p:to>
                                        <a:srgbClr val="9C9C9C"/>
                                      </p:to>
                                    </p:animClr>
                                    <p:set>
                                      <p:cBhvr>
                                        <p:cTn id="623" dur="2000" fill="hold"/>
                                        <p:tgtEl>
                                          <p:spTgt spid="13"/>
                                        </p:tgtEl>
                                        <p:attrNameLst>
                                          <p:attrName>stroke.on</p:attrName>
                                        </p:attrNameLst>
                                      </p:cBhvr>
                                      <p:to>
                                        <p:strVal val="true"/>
                                      </p:to>
                                    </p:set>
                                  </p:childTnLst>
                                </p:cTn>
                              </p:par>
                            </p:childTnLst>
                          </p:cTn>
                        </p:par>
                      </p:childTnLst>
                    </p:cTn>
                  </p:par>
                  <p:par>
                    <p:cTn id="624" fill="hold">
                      <p:stCondLst>
                        <p:cond delay="indefinite"/>
                      </p:stCondLst>
                      <p:childTnLst>
                        <p:par>
                          <p:cTn id="625" fill="hold">
                            <p:stCondLst>
                              <p:cond delay="0"/>
                            </p:stCondLst>
                            <p:childTnLst>
                              <p:par>
                                <p:cTn id="626" presetID="1" presetClass="entr" presetSubtype="0" fill="hold" nodeType="clickEffect">
                                  <p:stCondLst>
                                    <p:cond delay="0"/>
                                  </p:stCondLst>
                                  <p:childTnLst>
                                    <p:set>
                                      <p:cBhvr>
                                        <p:cTn id="627"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8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544D94F2-DF5B-5AE9-C230-8FD9C85BB9FE}"/>
              </a:ext>
            </a:extLst>
          </p:cNvPr>
          <p:cNvGraphicFramePr>
            <a:graphicFrameLocks noGrp="1"/>
          </p:cNvGraphicFramePr>
          <p:nvPr>
            <p:extLst>
              <p:ext uri="{D42A27DB-BD31-4B8C-83A1-F6EECF244321}">
                <p14:modId xmlns:p14="http://schemas.microsoft.com/office/powerpoint/2010/main" val="2068365254"/>
              </p:ext>
            </p:extLst>
          </p:nvPr>
        </p:nvGraphicFramePr>
        <p:xfrm>
          <a:off x="1698813" y="2022756"/>
          <a:ext cx="8733741" cy="2468880"/>
        </p:xfrm>
        <a:graphic>
          <a:graphicData uri="http://schemas.openxmlformats.org/drawingml/2006/table">
            <a:tbl>
              <a:tblPr firstRow="1" bandRow="1">
                <a:tableStyleId>{5C22544A-7EE6-4342-B048-85BDC9FD1C3A}</a:tableStyleId>
              </a:tblPr>
              <a:tblGrid>
                <a:gridCol w="1667435">
                  <a:extLst>
                    <a:ext uri="{9D8B030D-6E8A-4147-A177-3AD203B41FA5}">
                      <a16:colId xmlns:a16="http://schemas.microsoft.com/office/drawing/2014/main" val="1986848519"/>
                    </a:ext>
                  </a:extLst>
                </a:gridCol>
                <a:gridCol w="5381513">
                  <a:extLst>
                    <a:ext uri="{9D8B030D-6E8A-4147-A177-3AD203B41FA5}">
                      <a16:colId xmlns:a16="http://schemas.microsoft.com/office/drawing/2014/main" val="2195734352"/>
                    </a:ext>
                  </a:extLst>
                </a:gridCol>
                <a:gridCol w="1684793">
                  <a:extLst>
                    <a:ext uri="{9D8B030D-6E8A-4147-A177-3AD203B41FA5}">
                      <a16:colId xmlns:a16="http://schemas.microsoft.com/office/drawing/2014/main" val="326827845"/>
                    </a:ext>
                  </a:extLst>
                </a:gridCol>
              </a:tblGrid>
              <a:tr h="370840">
                <a:tc>
                  <a:txBody>
                    <a:bodyPr/>
                    <a:lstStyle/>
                    <a:p>
                      <a:pPr algn="ctr"/>
                      <a:r>
                        <a:rPr lang="en-GB" sz="2400" dirty="0"/>
                        <a:t>Algorithm</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400" dirty="0"/>
                        <a:t>Restriction</a:t>
                      </a:r>
                    </a:p>
                  </a:txBody>
                  <a:tcPr/>
                </a:tc>
                <a:tc>
                  <a:txBody>
                    <a:bodyPr/>
                    <a:lstStyle/>
                    <a:p>
                      <a:pPr algn="ctr"/>
                      <a:r>
                        <a:rPr lang="en-GB" sz="2400" dirty="0"/>
                        <a:t>Worst-Case Complexity</a:t>
                      </a:r>
                      <a:endParaRPr lang="en-SE" sz="2400" dirty="0"/>
                    </a:p>
                  </a:txBody>
                  <a:tcPr/>
                </a:tc>
                <a:extLst>
                  <a:ext uri="{0D108BD9-81ED-4DB2-BD59-A6C34878D82A}">
                    <a16:rowId xmlns:a16="http://schemas.microsoft.com/office/drawing/2014/main" val="184938826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400" dirty="0"/>
                        <a:t>Dijkstra</a:t>
                      </a:r>
                    </a:p>
                  </a:txBody>
                  <a:tcPr/>
                </a:tc>
                <a:tc>
                  <a:txBody>
                    <a:bodyPr/>
                    <a:lstStyle/>
                    <a:p>
                      <a:pPr algn="l"/>
                      <a:r>
                        <a:rPr lang="en-GB" sz="2400" dirty="0"/>
                        <a:t>Undirected or directed graph; no negative weights/cycles</a:t>
                      </a:r>
                    </a:p>
                  </a:txBody>
                  <a:tcPr/>
                </a:tc>
                <a:tc>
                  <a:txBody>
                    <a:bodyPr/>
                    <a:lstStyle/>
                    <a:p>
                      <a:pPr algn="ctr"/>
                      <a:r>
                        <a:rPr lang="pt-BR" sz="2400" dirty="0"/>
                        <a:t>O((V+E) log V)</a:t>
                      </a:r>
                      <a:endParaRPr lang="en-SE" sz="2400" dirty="0"/>
                    </a:p>
                  </a:txBody>
                  <a:tcPr/>
                </a:tc>
                <a:extLst>
                  <a:ext uri="{0D108BD9-81ED-4DB2-BD59-A6C34878D82A}">
                    <a16:rowId xmlns:a16="http://schemas.microsoft.com/office/drawing/2014/main" val="276192411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400" dirty="0"/>
                        <a:t>Topological Sort</a:t>
                      </a:r>
                    </a:p>
                  </a:txBody>
                  <a:tcPr/>
                </a:tc>
                <a:tc>
                  <a:txBody>
                    <a:bodyPr/>
                    <a:lstStyle/>
                    <a:p>
                      <a:pPr algn="l"/>
                      <a:r>
                        <a:rPr lang="en-GB" sz="2400" dirty="0"/>
                        <a:t>Directed Acyclic Graph (DAG) (no cycles, negative weights OK)</a:t>
                      </a:r>
                    </a:p>
                  </a:txBody>
                  <a:tcPr/>
                </a:tc>
                <a:tc>
                  <a:txBody>
                    <a:bodyPr/>
                    <a:lstStyle/>
                    <a:p>
                      <a:pPr algn="ctr"/>
                      <a:r>
                        <a:rPr lang="en-GB" sz="2400" dirty="0"/>
                        <a:t>O(V+E)</a:t>
                      </a:r>
                      <a:endParaRPr lang="en-SE" sz="2400" dirty="0"/>
                    </a:p>
                  </a:txBody>
                  <a:tcPr/>
                </a:tc>
                <a:extLst>
                  <a:ext uri="{0D108BD9-81ED-4DB2-BD59-A6C34878D82A}">
                    <a16:rowId xmlns:a16="http://schemas.microsoft.com/office/drawing/2014/main" val="2057774292"/>
                  </a:ext>
                </a:extLst>
              </a:tr>
            </a:tbl>
          </a:graphicData>
        </a:graphic>
      </p:graphicFrame>
      <p:sp>
        <p:nvSpPr>
          <p:cNvPr id="3" name="Title 1">
            <a:extLst>
              <a:ext uri="{FF2B5EF4-FFF2-40B4-BE49-F238E27FC236}">
                <a16:creationId xmlns:a16="http://schemas.microsoft.com/office/drawing/2014/main" id="{AD70C22B-A7BA-90EB-F703-7C4C1A49E9EC}"/>
              </a:ext>
            </a:extLst>
          </p:cNvPr>
          <p:cNvSpPr txBox="1">
            <a:spLocks/>
          </p:cNvSpPr>
          <p:nvPr/>
        </p:nvSpPr>
        <p:spPr>
          <a:xfrm>
            <a:off x="609600" y="274638"/>
            <a:ext cx="109728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pPr>
              <a:buClrTx/>
              <a:buFontTx/>
            </a:pPr>
            <a:r>
              <a:rPr lang="en-GB" altLang="zh-CN" sz="4300" dirty="0">
                <a:solidFill>
                  <a:srgbClr val="0C0C0C"/>
                </a:solidFill>
                <a:latin typeface="Quattrocento Sans"/>
                <a:sym typeface="Quattrocento Sans"/>
              </a:rPr>
              <a:t>Single Source Shortest-paths Algorithms Summary  </a:t>
            </a:r>
            <a:endParaRPr lang="en-SE" sz="4300" dirty="0">
              <a:solidFill>
                <a:srgbClr val="0C0C0C"/>
              </a:solidFill>
              <a:latin typeface="Quattrocento Sans"/>
              <a:sym typeface="Quattrocento Sans"/>
            </a:endParaRPr>
          </a:p>
        </p:txBody>
      </p:sp>
    </p:spTree>
    <p:extLst>
      <p:ext uri="{BB962C8B-B14F-4D97-AF65-F5344CB8AC3E}">
        <p14:creationId xmlns:p14="http://schemas.microsoft.com/office/powerpoint/2010/main" val="31472479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4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Review: Key Features</a:t>
            </a:r>
            <a:endParaRPr/>
          </a:p>
        </p:txBody>
      </p:sp>
      <p:sp>
        <p:nvSpPr>
          <p:cNvPr id="1099" name="Google Shape;1099;p44"/>
          <p:cNvSpPr txBox="1">
            <a:spLocks noGrp="1"/>
          </p:cNvSpPr>
          <p:nvPr>
            <p:ph type="body" idx="1"/>
          </p:nvPr>
        </p:nvSpPr>
        <p:spPr>
          <a:xfrm>
            <a:off x="838200" y="1371600"/>
            <a:ext cx="10515600" cy="5321030"/>
          </a:xfrm>
          <a:prstGeom prst="rect">
            <a:avLst/>
          </a:prstGeom>
          <a:noFill/>
          <a:ln>
            <a:noFill/>
          </a:ln>
        </p:spPr>
        <p:txBody>
          <a:bodyPr spcFirstLastPara="1" wrap="square" lIns="45700" tIns="45700" rIns="45700" bIns="45700" anchor="t" anchorCtr="0">
            <a:normAutofit/>
          </a:bodyPr>
          <a:lstStyle/>
          <a:p>
            <a:pPr marL="457200" lvl="0" indent="-393700" algn="l" rtl="0">
              <a:lnSpc>
                <a:spcPct val="90000"/>
              </a:lnSpc>
              <a:spcBef>
                <a:spcPts val="0"/>
              </a:spcBef>
              <a:spcAft>
                <a:spcPts val="0"/>
              </a:spcAft>
              <a:buSzPts val="2600"/>
              <a:buChar char="●"/>
            </a:pPr>
            <a:r>
              <a:rPr lang="en-US" dirty="0"/>
              <a:t>Once a node is marked known, its shortest path is known</a:t>
            </a:r>
            <a:endParaRPr dirty="0"/>
          </a:p>
          <a:p>
            <a:pPr marL="914400" lvl="1" indent="-361950" algn="l" rtl="0">
              <a:lnSpc>
                <a:spcPct val="90000"/>
              </a:lnSpc>
              <a:spcBef>
                <a:spcPts val="0"/>
              </a:spcBef>
              <a:spcAft>
                <a:spcPts val="0"/>
              </a:spcAft>
              <a:buSzPts val="2100"/>
              <a:buChar char="○"/>
            </a:pPr>
            <a:r>
              <a:rPr lang="en-US" dirty="0"/>
              <a:t>Can reconstruct path by following </a:t>
            </a:r>
            <a:r>
              <a:rPr lang="en-US" dirty="0" err="1"/>
              <a:t>backpointers</a:t>
            </a:r>
            <a:endParaRPr dirty="0"/>
          </a:p>
          <a:p>
            <a:pPr marL="457200" lvl="0" indent="-393700" algn="l" rtl="0">
              <a:lnSpc>
                <a:spcPct val="90000"/>
              </a:lnSpc>
              <a:spcBef>
                <a:spcPts val="1000"/>
              </a:spcBef>
              <a:spcAft>
                <a:spcPts val="0"/>
              </a:spcAft>
              <a:buSzPts val="2600"/>
              <a:buChar char="●"/>
            </a:pPr>
            <a:r>
              <a:rPr lang="en-US" dirty="0"/>
              <a:t>While a node is not known, another shorter path might be found</a:t>
            </a:r>
            <a:endParaRPr dirty="0"/>
          </a:p>
          <a:p>
            <a:pPr marL="457200" lvl="0" indent="-393700" algn="l" rtl="0">
              <a:lnSpc>
                <a:spcPct val="90000"/>
              </a:lnSpc>
              <a:spcBef>
                <a:spcPts val="1000"/>
              </a:spcBef>
              <a:spcAft>
                <a:spcPts val="0"/>
              </a:spcAft>
              <a:buSzPts val="2600"/>
              <a:buChar char="●"/>
            </a:pPr>
            <a:r>
              <a:rPr lang="en-US" dirty="0"/>
              <a:t>The order in which nodes are added to the known set is unimportant</a:t>
            </a:r>
            <a:endParaRPr dirty="0"/>
          </a:p>
          <a:p>
            <a:pPr marL="457200" lvl="0" indent="-393700" algn="l" rtl="0">
              <a:lnSpc>
                <a:spcPct val="90000"/>
              </a:lnSpc>
              <a:spcBef>
                <a:spcPts val="1000"/>
              </a:spcBef>
              <a:spcAft>
                <a:spcPts val="0"/>
              </a:spcAft>
              <a:buSzPts val="2600"/>
              <a:buChar char="●"/>
            </a:pPr>
            <a:r>
              <a:rPr lang="en-US" dirty="0"/>
              <a:t>If we only need path to a specific node, can stop early once that node is known</a:t>
            </a:r>
            <a:endParaRPr dirty="0"/>
          </a:p>
          <a:p>
            <a:pPr marL="914400" lvl="1" indent="-361950" algn="l" rtl="0">
              <a:lnSpc>
                <a:spcPct val="90000"/>
              </a:lnSpc>
              <a:spcBef>
                <a:spcPts val="0"/>
              </a:spcBef>
              <a:spcAft>
                <a:spcPts val="0"/>
              </a:spcAft>
              <a:buSzPts val="2100"/>
              <a:buChar char="○"/>
            </a:pPr>
            <a:r>
              <a:rPr lang="en-US" dirty="0"/>
              <a:t>Because its shortest path cannot change!</a:t>
            </a:r>
            <a:endParaRPr dirty="0"/>
          </a:p>
          <a:p>
            <a:pPr marL="914400" lvl="1" indent="-361950" algn="l" rtl="0">
              <a:lnSpc>
                <a:spcPct val="90000"/>
              </a:lnSpc>
              <a:spcBef>
                <a:spcPts val="0"/>
              </a:spcBef>
              <a:spcAft>
                <a:spcPts val="0"/>
              </a:spcAft>
              <a:buSzPts val="2100"/>
              <a:buChar char="○"/>
            </a:pPr>
            <a:r>
              <a:rPr lang="en-US" dirty="0"/>
              <a:t>Return a partial </a:t>
            </a:r>
            <a:r>
              <a:rPr lang="en-US" b="1" dirty="0"/>
              <a:t>shortest path tree</a:t>
            </a: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45"/>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Greedy Algorithms</a:t>
            </a:r>
            <a:endParaRPr/>
          </a:p>
        </p:txBody>
      </p:sp>
      <p:sp>
        <p:nvSpPr>
          <p:cNvPr id="1106" name="Google Shape;1106;p45"/>
          <p:cNvSpPr txBox="1">
            <a:spLocks noGrp="1"/>
          </p:cNvSpPr>
          <p:nvPr>
            <p:ph type="body" idx="1"/>
          </p:nvPr>
        </p:nvSpPr>
        <p:spPr>
          <a:xfrm>
            <a:off x="746175" y="1568275"/>
            <a:ext cx="10801500" cy="2709930"/>
          </a:xfrm>
          <a:prstGeom prst="rect">
            <a:avLst/>
          </a:prstGeom>
        </p:spPr>
        <p:txBody>
          <a:bodyPr spcFirstLastPara="1" wrap="square" lIns="44175" tIns="44175" rIns="44175" bIns="44175" anchor="t" anchorCtr="0">
            <a:spAutoFit/>
          </a:bodyPr>
          <a:lstStyle/>
          <a:p>
            <a:pPr marL="457200" lvl="0" indent="-393700" algn="l" rtl="0">
              <a:spcBef>
                <a:spcPts val="1200"/>
              </a:spcBef>
              <a:spcAft>
                <a:spcPts val="0"/>
              </a:spcAft>
              <a:buSzPts val="2600"/>
              <a:buChar char="●"/>
            </a:pPr>
            <a:r>
              <a:rPr lang="en-US" dirty="0"/>
              <a:t>At each step, do what seems best at that step</a:t>
            </a:r>
            <a:endParaRPr dirty="0"/>
          </a:p>
          <a:p>
            <a:pPr marL="914400" lvl="1" indent="-361950" algn="l" rtl="0">
              <a:spcBef>
                <a:spcPts val="0"/>
              </a:spcBef>
              <a:spcAft>
                <a:spcPts val="0"/>
              </a:spcAft>
              <a:buSzPts val="2100"/>
              <a:buChar char="○"/>
            </a:pPr>
            <a:r>
              <a:rPr lang="en-US" dirty="0"/>
              <a:t>“instant gratification”</a:t>
            </a:r>
            <a:endParaRPr dirty="0"/>
          </a:p>
          <a:p>
            <a:pPr marL="914400" lvl="1" indent="-361950" algn="l" rtl="0">
              <a:spcBef>
                <a:spcPts val="0"/>
              </a:spcBef>
              <a:spcAft>
                <a:spcPts val="0"/>
              </a:spcAft>
              <a:buSzPts val="2100"/>
              <a:buChar char="○"/>
            </a:pPr>
            <a:r>
              <a:rPr lang="en-US" dirty="0"/>
              <a:t>“make the locally optimal choice at each stage”</a:t>
            </a:r>
            <a:endParaRPr dirty="0"/>
          </a:p>
          <a:p>
            <a:pPr marL="457200" lvl="0" indent="-393700" algn="l" rtl="0">
              <a:spcBef>
                <a:spcPts val="0"/>
              </a:spcBef>
              <a:spcAft>
                <a:spcPts val="0"/>
              </a:spcAft>
              <a:buSzPts val="2600"/>
              <a:buChar char="●"/>
            </a:pPr>
            <a:r>
              <a:rPr lang="en-US" dirty="0"/>
              <a:t>Dijkstra’s is “greedy” because once a node is marked as visited, it is never revisited</a:t>
            </a:r>
            <a:endParaRPr dirty="0"/>
          </a:p>
          <a:p>
            <a:pPr marL="914400" lvl="1" indent="-361950" algn="l" rtl="0">
              <a:spcBef>
                <a:spcPts val="0"/>
              </a:spcBef>
              <a:spcAft>
                <a:spcPts val="0"/>
              </a:spcAft>
              <a:buSzPts val="2100"/>
              <a:buChar char="○"/>
            </a:pPr>
            <a:r>
              <a:rPr lang="en-US" dirty="0"/>
              <a:t>This is why Dijkstra’s does not work with negative edge weights</a:t>
            </a:r>
            <a:endParaRPr dirty="0"/>
          </a:p>
          <a:p>
            <a:pPr marL="0" lvl="0" indent="0" algn="l" rtl="0">
              <a:spcBef>
                <a:spcPts val="1200"/>
              </a:spcBef>
              <a:spcAft>
                <a:spcPts val="0"/>
              </a:spcAft>
              <a:buNone/>
            </a:pPr>
            <a:endParaRPr dirty="0"/>
          </a:p>
        </p:txBody>
      </p:sp>
      <p:sp>
        <p:nvSpPr>
          <p:cNvPr id="1108" name="Google Shape;1108;p45"/>
          <p:cNvSpPr txBox="1"/>
          <p:nvPr/>
        </p:nvSpPr>
        <p:spPr>
          <a:xfrm>
            <a:off x="746175" y="3823175"/>
            <a:ext cx="10585440" cy="1572708"/>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200"/>
              </a:spcBef>
              <a:spcAft>
                <a:spcPts val="0"/>
              </a:spcAft>
              <a:buNone/>
            </a:pPr>
            <a:r>
              <a:rPr lang="en-US" sz="2600" dirty="0">
                <a:solidFill>
                  <a:schemeClr val="dk1"/>
                </a:solidFill>
                <a:latin typeface="Quattrocento Sans"/>
                <a:ea typeface="Quattrocento Sans"/>
                <a:cs typeface="Quattrocento Sans"/>
                <a:sym typeface="Quattrocento Sans"/>
              </a:rPr>
              <a:t>Other examples of greedy algorithms are:</a:t>
            </a:r>
            <a:endParaRPr sz="2600" dirty="0">
              <a:solidFill>
                <a:schemeClr val="dk1"/>
              </a:solidFill>
              <a:latin typeface="Quattrocento Sans"/>
              <a:ea typeface="Quattrocento Sans"/>
              <a:cs typeface="Quattrocento Sans"/>
              <a:sym typeface="Quattrocento Sans"/>
            </a:endParaRPr>
          </a:p>
          <a:p>
            <a:pPr marL="457200" lvl="0" indent="-393700" algn="l" rtl="0">
              <a:lnSpc>
                <a:spcPct val="90000"/>
              </a:lnSpc>
              <a:spcBef>
                <a:spcPts val="1200"/>
              </a:spcBef>
              <a:spcAft>
                <a:spcPts val="0"/>
              </a:spcAft>
              <a:buClr>
                <a:srgbClr val="4C3282"/>
              </a:buClr>
              <a:buSzPts val="2600"/>
              <a:buFont typeface="Twentieth Century"/>
              <a:buChar char="●"/>
            </a:pPr>
            <a:r>
              <a:rPr lang="en-US" sz="2600" dirty="0">
                <a:solidFill>
                  <a:schemeClr val="dk1"/>
                </a:solidFill>
                <a:latin typeface="Quattrocento Sans"/>
                <a:ea typeface="Quattrocento Sans"/>
                <a:cs typeface="Quattrocento Sans"/>
                <a:sym typeface="Quattrocento Sans"/>
              </a:rPr>
              <a:t>Kruskal and Prim’s minimum spanning tree algorithms</a:t>
            </a:r>
            <a:endParaRPr sz="2600" dirty="0">
              <a:solidFill>
                <a:schemeClr val="dk1"/>
              </a:solidFill>
              <a:latin typeface="Quattrocento Sans"/>
              <a:ea typeface="Quattrocento Sans"/>
              <a:cs typeface="Quattrocento Sans"/>
              <a:sym typeface="Quattrocento Sans"/>
            </a:endParaRPr>
          </a:p>
          <a:p>
            <a:pPr marL="457200" lvl="0" indent="-393700" algn="l" rtl="0">
              <a:lnSpc>
                <a:spcPct val="90000"/>
              </a:lnSpc>
              <a:spcBef>
                <a:spcPts val="0"/>
              </a:spcBef>
              <a:spcAft>
                <a:spcPts val="0"/>
              </a:spcAft>
              <a:buClr>
                <a:srgbClr val="4C3282"/>
              </a:buClr>
              <a:buSzPts val="2600"/>
              <a:buFont typeface="Twentieth Century"/>
              <a:buChar char="●"/>
            </a:pPr>
            <a:r>
              <a:rPr lang="en-US" sz="2600" dirty="0">
                <a:solidFill>
                  <a:schemeClr val="dk1"/>
                </a:solidFill>
                <a:latin typeface="Quattrocento Sans"/>
                <a:ea typeface="Quattrocento Sans"/>
                <a:cs typeface="Quattrocento Sans"/>
                <a:sym typeface="Quattrocento Sans"/>
              </a:rPr>
              <a:t>Huffman compression</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D2C8B-926E-37F4-A882-1095BD86BCE0}"/>
              </a:ext>
            </a:extLst>
          </p:cNvPr>
          <p:cNvSpPr>
            <a:spLocks noGrp="1"/>
          </p:cNvSpPr>
          <p:nvPr>
            <p:ph type="title"/>
          </p:nvPr>
        </p:nvSpPr>
        <p:spPr/>
        <p:txBody>
          <a:bodyPr/>
          <a:lstStyle/>
          <a:p>
            <a:r>
              <a:rPr lang="en-GB" dirty="0"/>
              <a:t>References</a:t>
            </a:r>
            <a:endParaRPr lang="en-SE" dirty="0"/>
          </a:p>
        </p:txBody>
      </p:sp>
      <p:sp>
        <p:nvSpPr>
          <p:cNvPr id="3" name="Text Placeholder 2">
            <a:extLst>
              <a:ext uri="{FF2B5EF4-FFF2-40B4-BE49-F238E27FC236}">
                <a16:creationId xmlns:a16="http://schemas.microsoft.com/office/drawing/2014/main" id="{F757311E-577B-3217-4E85-D680693EC5B6}"/>
              </a:ext>
            </a:extLst>
          </p:cNvPr>
          <p:cNvSpPr>
            <a:spLocks noGrp="1"/>
          </p:cNvSpPr>
          <p:nvPr>
            <p:ph type="body" idx="1"/>
          </p:nvPr>
        </p:nvSpPr>
        <p:spPr>
          <a:xfrm>
            <a:off x="746174" y="1370848"/>
            <a:ext cx="11016065" cy="3882559"/>
          </a:xfrm>
        </p:spPr>
        <p:txBody>
          <a:bodyPr/>
          <a:lstStyle/>
          <a:p>
            <a:r>
              <a:rPr lang="en-GB" sz="2400" dirty="0" err="1"/>
              <a:t>Dijkstras</a:t>
            </a:r>
            <a:r>
              <a:rPr lang="en-GB" sz="2400" dirty="0"/>
              <a:t> Shortest Path Algorithm Explained | With Example | Graph Theory</a:t>
            </a:r>
          </a:p>
          <a:p>
            <a:pPr lvl="1"/>
            <a:r>
              <a:rPr lang="en-GB" sz="2000" dirty="0">
                <a:hlinkClick r:id="rId2"/>
              </a:rPr>
              <a:t>https://www.youtube.com/watch?v=bZkzH5x0SKU</a:t>
            </a:r>
            <a:endParaRPr lang="en-GB" sz="2000" dirty="0"/>
          </a:p>
          <a:p>
            <a:r>
              <a:rPr lang="en-GB" sz="2400" dirty="0"/>
              <a:t>Dijkstra's algorithm in 3 minutes</a:t>
            </a:r>
          </a:p>
          <a:p>
            <a:pPr lvl="1"/>
            <a:r>
              <a:rPr lang="en-GB" sz="2000" dirty="0">
                <a:hlinkClick r:id="rId3"/>
              </a:rPr>
              <a:t>https://www.youtube.com/watch?v=_lHSawdgXpI</a:t>
            </a:r>
            <a:r>
              <a:rPr lang="en-GB" sz="2000" dirty="0"/>
              <a:t> </a:t>
            </a:r>
          </a:p>
          <a:p>
            <a:pPr>
              <a:lnSpc>
                <a:spcPct val="120000"/>
              </a:lnSpc>
            </a:pPr>
            <a:r>
              <a:rPr lang="en-US" dirty="0" err="1"/>
              <a:t>Geeksforgeeks</a:t>
            </a:r>
            <a:r>
              <a:rPr lang="en-US" dirty="0"/>
              <a:t> topological sort</a:t>
            </a:r>
          </a:p>
          <a:p>
            <a:pPr lvl="1">
              <a:lnSpc>
                <a:spcPct val="120000"/>
              </a:lnSpc>
            </a:pPr>
            <a:r>
              <a:rPr lang="en-SE" sz="2400" dirty="0">
                <a:hlinkClick r:id="rId4"/>
              </a:rPr>
              <a:t>https://www.geeksforgeeks.org/topological-sorting-indegree-based-solution/</a:t>
            </a:r>
            <a:r>
              <a:rPr lang="en-GB" sz="2400" dirty="0"/>
              <a:t> </a:t>
            </a:r>
            <a:endParaRPr lang="en-SE" sz="2400" dirty="0"/>
          </a:p>
          <a:p>
            <a:pPr lvl="1"/>
            <a:endParaRPr lang="en-GB" sz="2000" dirty="0"/>
          </a:p>
          <a:p>
            <a:pPr lvl="1"/>
            <a:endParaRPr lang="en-SE" sz="2000" dirty="0"/>
          </a:p>
        </p:txBody>
      </p:sp>
    </p:spTree>
    <p:extLst>
      <p:ext uri="{BB962C8B-B14F-4D97-AF65-F5344CB8AC3E}">
        <p14:creationId xmlns:p14="http://schemas.microsoft.com/office/powerpoint/2010/main" val="2537019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5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a:t>
            </a:r>
            <a:endParaRPr/>
          </a:p>
        </p:txBody>
      </p:sp>
      <p:sp>
        <p:nvSpPr>
          <p:cNvPr id="938" name="Google Shape;938;p51"/>
          <p:cNvSpPr txBox="1">
            <a:spLocks noGrp="1"/>
          </p:cNvSpPr>
          <p:nvPr>
            <p:ph type="body" idx="1"/>
          </p:nvPr>
        </p:nvSpPr>
        <p:spPr>
          <a:xfrm>
            <a:off x="746175" y="1568275"/>
            <a:ext cx="7280890" cy="1951776"/>
          </a:xfrm>
          <a:prstGeom prst="rect">
            <a:avLst/>
          </a:prstGeom>
          <a:noFill/>
          <a:ln>
            <a:noFill/>
          </a:ln>
        </p:spPr>
        <p:txBody>
          <a:bodyPr spcFirstLastPara="1" wrap="square" lIns="45700" tIns="45700" rIns="45700" bIns="45700" anchor="t" anchorCtr="0">
            <a:spAutoFit/>
          </a:bodyPr>
          <a:lstStyle/>
          <a:p>
            <a:pPr marL="457200" lvl="0" indent="-393700" algn="l" rtl="0">
              <a:lnSpc>
                <a:spcPct val="90000"/>
              </a:lnSpc>
              <a:spcBef>
                <a:spcPts val="0"/>
              </a:spcBef>
              <a:spcAft>
                <a:spcPts val="0"/>
              </a:spcAft>
              <a:buSzPts val="2600"/>
              <a:buChar char="●"/>
            </a:pPr>
            <a:r>
              <a:rPr lang="en-US" dirty="0"/>
              <a:t>Named after its inventor, </a:t>
            </a:r>
            <a:r>
              <a:rPr lang="en-US" dirty="0" err="1"/>
              <a:t>Edsger</a:t>
            </a:r>
            <a:r>
              <a:rPr lang="en-US" dirty="0"/>
              <a:t> W. Dijkstra (1930-2002)</a:t>
            </a:r>
            <a:endParaRPr dirty="0"/>
          </a:p>
          <a:p>
            <a:pPr marL="914400" lvl="1" indent="-361950" algn="l" rtl="0">
              <a:lnSpc>
                <a:spcPct val="90000"/>
              </a:lnSpc>
              <a:spcBef>
                <a:spcPts val="0"/>
              </a:spcBef>
              <a:spcAft>
                <a:spcPts val="0"/>
              </a:spcAft>
              <a:buSzPts val="2100"/>
              <a:buChar char="○"/>
            </a:pPr>
            <a:r>
              <a:rPr lang="en-US" dirty="0"/>
              <a:t>1972 Turing Award</a:t>
            </a:r>
            <a:endParaRPr dirty="0"/>
          </a:p>
          <a:p>
            <a:pPr marL="457200" lvl="0" indent="-393700" algn="l" rtl="0">
              <a:lnSpc>
                <a:spcPct val="90000"/>
              </a:lnSpc>
              <a:spcBef>
                <a:spcPts val="1000"/>
              </a:spcBef>
              <a:spcAft>
                <a:spcPts val="0"/>
              </a:spcAft>
              <a:buSzPts val="2600"/>
              <a:buChar char="●"/>
            </a:pPr>
            <a:r>
              <a:rPr lang="en-GB" dirty="0"/>
              <a:t>Solves the Shortest Path Problem on a weighted graph</a:t>
            </a:r>
          </a:p>
        </p:txBody>
      </p:sp>
      <p:grpSp>
        <p:nvGrpSpPr>
          <p:cNvPr id="21" name="Google Shape;916;p50">
            <a:extLst>
              <a:ext uri="{FF2B5EF4-FFF2-40B4-BE49-F238E27FC236}">
                <a16:creationId xmlns:a16="http://schemas.microsoft.com/office/drawing/2014/main" id="{3ED08868-B79B-C355-499C-F7084270C51A}"/>
              </a:ext>
            </a:extLst>
          </p:cNvPr>
          <p:cNvGrpSpPr/>
          <p:nvPr/>
        </p:nvGrpSpPr>
        <p:grpSpPr>
          <a:xfrm>
            <a:off x="7610368" y="2035684"/>
            <a:ext cx="3835457" cy="2280040"/>
            <a:chOff x="1263225" y="1628608"/>
            <a:chExt cx="3835457" cy="2280040"/>
          </a:xfrm>
        </p:grpSpPr>
        <p:sp>
          <p:nvSpPr>
            <p:cNvPr id="22" name="Google Shape;917;p50">
              <a:extLst>
                <a:ext uri="{FF2B5EF4-FFF2-40B4-BE49-F238E27FC236}">
                  <a16:creationId xmlns:a16="http://schemas.microsoft.com/office/drawing/2014/main" id="{35F59BE4-EC29-1AFF-458F-BE6C2552E6E2}"/>
                </a:ext>
              </a:extLst>
            </p:cNvPr>
            <p:cNvSpPr/>
            <p:nvPr/>
          </p:nvSpPr>
          <p:spPr>
            <a:xfrm>
              <a:off x="2008942" y="1743408"/>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23" name="Google Shape;918;p50">
              <a:extLst>
                <a:ext uri="{FF2B5EF4-FFF2-40B4-BE49-F238E27FC236}">
                  <a16:creationId xmlns:a16="http://schemas.microsoft.com/office/drawing/2014/main" id="{6C0E49E5-545F-C1CA-E05C-D16E6D781615}"/>
                </a:ext>
              </a:extLst>
            </p:cNvPr>
            <p:cNvSpPr/>
            <p:nvPr/>
          </p:nvSpPr>
          <p:spPr>
            <a:xfrm>
              <a:off x="2160221" y="3191502"/>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24" name="Google Shape;919;p50">
              <a:extLst>
                <a:ext uri="{FF2B5EF4-FFF2-40B4-BE49-F238E27FC236}">
                  <a16:creationId xmlns:a16="http://schemas.microsoft.com/office/drawing/2014/main" id="{715F920F-1C23-DD9E-89F0-CBF2F1976905}"/>
                </a:ext>
              </a:extLst>
            </p:cNvPr>
            <p:cNvSpPr/>
            <p:nvPr/>
          </p:nvSpPr>
          <p:spPr>
            <a:xfrm>
              <a:off x="3794816" y="1979474"/>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25" name="Google Shape;920;p50">
              <a:extLst>
                <a:ext uri="{FF2B5EF4-FFF2-40B4-BE49-F238E27FC236}">
                  <a16:creationId xmlns:a16="http://schemas.microsoft.com/office/drawing/2014/main" id="{89AA7C54-F3A8-8889-35D8-6E1B3FEB0687}"/>
                </a:ext>
              </a:extLst>
            </p:cNvPr>
            <p:cNvSpPr/>
            <p:nvPr/>
          </p:nvSpPr>
          <p:spPr>
            <a:xfrm>
              <a:off x="4071877" y="3360102"/>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26" name="Google Shape;921;p50">
              <a:extLst>
                <a:ext uri="{FF2B5EF4-FFF2-40B4-BE49-F238E27FC236}">
                  <a16:creationId xmlns:a16="http://schemas.microsoft.com/office/drawing/2014/main" id="{FD83B72C-5E9D-4F8C-A6B4-1223EB7FE167}"/>
                </a:ext>
              </a:extLst>
            </p:cNvPr>
            <p:cNvCxnSpPr>
              <a:stCxn id="22" idx="2"/>
              <a:endCxn id="23" idx="0"/>
            </p:cNvCxnSpPr>
            <p:nvPr/>
          </p:nvCxnSpPr>
          <p:spPr>
            <a:xfrm>
              <a:off x="2220542" y="2080608"/>
              <a:ext cx="151200" cy="1110900"/>
            </a:xfrm>
            <a:prstGeom prst="straightConnector1">
              <a:avLst/>
            </a:prstGeom>
            <a:noFill/>
            <a:ln w="38100" cap="flat" cmpd="sng">
              <a:solidFill>
                <a:schemeClr val="tx1"/>
              </a:solidFill>
              <a:prstDash val="solid"/>
              <a:round/>
              <a:headEnd type="none" w="sm" len="sm"/>
              <a:tailEnd type="none" w="sm" len="sm"/>
            </a:ln>
          </p:spPr>
        </p:cxnSp>
        <p:cxnSp>
          <p:nvCxnSpPr>
            <p:cNvPr id="27" name="Google Shape;922;p50">
              <a:extLst>
                <a:ext uri="{FF2B5EF4-FFF2-40B4-BE49-F238E27FC236}">
                  <a16:creationId xmlns:a16="http://schemas.microsoft.com/office/drawing/2014/main" id="{3F934EAB-DC28-0EF0-C1CC-C3666ED40570}"/>
                </a:ext>
              </a:extLst>
            </p:cNvPr>
            <p:cNvCxnSpPr>
              <a:stCxn id="22" idx="3"/>
              <a:endCxn id="24" idx="1"/>
            </p:cNvCxnSpPr>
            <p:nvPr/>
          </p:nvCxnSpPr>
          <p:spPr>
            <a:xfrm>
              <a:off x="2432142" y="1912008"/>
              <a:ext cx="1362600" cy="236100"/>
            </a:xfrm>
            <a:prstGeom prst="straightConnector1">
              <a:avLst/>
            </a:prstGeom>
            <a:noFill/>
            <a:ln w="38100" cap="flat" cmpd="sng">
              <a:solidFill>
                <a:schemeClr val="tx1"/>
              </a:solidFill>
              <a:prstDash val="solid"/>
              <a:round/>
              <a:headEnd type="none" w="sm" len="sm"/>
              <a:tailEnd type="none" w="sm" len="sm"/>
            </a:ln>
          </p:spPr>
        </p:cxnSp>
        <p:cxnSp>
          <p:nvCxnSpPr>
            <p:cNvPr id="28" name="Google Shape;923;p50">
              <a:extLst>
                <a:ext uri="{FF2B5EF4-FFF2-40B4-BE49-F238E27FC236}">
                  <a16:creationId xmlns:a16="http://schemas.microsoft.com/office/drawing/2014/main" id="{F5069F05-1323-399B-B7FC-A3C0E22E6EF4}"/>
                </a:ext>
              </a:extLst>
            </p:cNvPr>
            <p:cNvCxnSpPr>
              <a:stCxn id="23" idx="3"/>
              <a:endCxn id="25" idx="1"/>
            </p:cNvCxnSpPr>
            <p:nvPr/>
          </p:nvCxnSpPr>
          <p:spPr>
            <a:xfrm>
              <a:off x="2583421" y="3360102"/>
              <a:ext cx="1488600" cy="168600"/>
            </a:xfrm>
            <a:prstGeom prst="straightConnector1">
              <a:avLst/>
            </a:prstGeom>
            <a:noFill/>
            <a:ln w="38100" cap="flat" cmpd="sng">
              <a:solidFill>
                <a:schemeClr val="tx1"/>
              </a:solidFill>
              <a:prstDash val="solid"/>
              <a:round/>
              <a:headEnd type="none" w="sm" len="sm"/>
              <a:tailEnd type="none" w="sm" len="sm"/>
            </a:ln>
          </p:spPr>
        </p:cxnSp>
        <p:cxnSp>
          <p:nvCxnSpPr>
            <p:cNvPr id="29" name="Google Shape;924;p50">
              <a:extLst>
                <a:ext uri="{FF2B5EF4-FFF2-40B4-BE49-F238E27FC236}">
                  <a16:creationId xmlns:a16="http://schemas.microsoft.com/office/drawing/2014/main" id="{C682F521-F96E-2502-3553-41034D627759}"/>
                </a:ext>
              </a:extLst>
            </p:cNvPr>
            <p:cNvCxnSpPr>
              <a:stCxn id="24" idx="2"/>
              <a:endCxn id="25" idx="0"/>
            </p:cNvCxnSpPr>
            <p:nvPr/>
          </p:nvCxnSpPr>
          <p:spPr>
            <a:xfrm>
              <a:off x="4006416" y="2316674"/>
              <a:ext cx="277200" cy="1043400"/>
            </a:xfrm>
            <a:prstGeom prst="straightConnector1">
              <a:avLst/>
            </a:prstGeom>
            <a:noFill/>
            <a:ln w="38100" cap="flat" cmpd="sng">
              <a:solidFill>
                <a:schemeClr val="tx1"/>
              </a:solidFill>
              <a:prstDash val="solid"/>
              <a:round/>
              <a:headEnd type="none" w="sm" len="sm"/>
              <a:tailEnd type="none" w="sm" len="sm"/>
            </a:ln>
          </p:spPr>
        </p:cxnSp>
        <p:sp>
          <p:nvSpPr>
            <p:cNvPr id="30" name="Google Shape;925;p50">
              <a:extLst>
                <a:ext uri="{FF2B5EF4-FFF2-40B4-BE49-F238E27FC236}">
                  <a16:creationId xmlns:a16="http://schemas.microsoft.com/office/drawing/2014/main" id="{78CE57A9-507B-5EBE-261C-AD6E1BBC282A}"/>
                </a:ext>
              </a:extLst>
            </p:cNvPr>
            <p:cNvSpPr txBox="1"/>
            <p:nvPr/>
          </p:nvSpPr>
          <p:spPr>
            <a:xfrm>
              <a:off x="2823868" y="1628608"/>
              <a:ext cx="6912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14.0</a:t>
              </a:r>
              <a:endParaRPr dirty="0">
                <a:solidFill>
                  <a:schemeClr val="tx1"/>
                </a:solidFill>
              </a:endParaRPr>
            </a:p>
          </p:txBody>
        </p:sp>
        <p:sp>
          <p:nvSpPr>
            <p:cNvPr id="31" name="Google Shape;926;p50">
              <a:extLst>
                <a:ext uri="{FF2B5EF4-FFF2-40B4-BE49-F238E27FC236}">
                  <a16:creationId xmlns:a16="http://schemas.microsoft.com/office/drawing/2014/main" id="{D092F0FC-6F30-81FC-6CB1-7261DBB226FF}"/>
                </a:ext>
              </a:extLst>
            </p:cNvPr>
            <p:cNvSpPr txBox="1"/>
            <p:nvPr/>
          </p:nvSpPr>
          <p:spPr>
            <a:xfrm>
              <a:off x="1533692" y="2504857"/>
              <a:ext cx="6912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12.0</a:t>
              </a:r>
              <a:endParaRPr dirty="0">
                <a:solidFill>
                  <a:schemeClr val="tx1"/>
                </a:solidFill>
              </a:endParaRPr>
            </a:p>
          </p:txBody>
        </p:sp>
        <p:sp>
          <p:nvSpPr>
            <p:cNvPr id="32" name="Google Shape;927;p50">
              <a:extLst>
                <a:ext uri="{FF2B5EF4-FFF2-40B4-BE49-F238E27FC236}">
                  <a16:creationId xmlns:a16="http://schemas.microsoft.com/office/drawing/2014/main" id="{D0266712-18B5-6709-EEB1-DA90BF4C5DCA}"/>
                </a:ext>
              </a:extLst>
            </p:cNvPr>
            <p:cNvSpPr txBox="1"/>
            <p:nvPr/>
          </p:nvSpPr>
          <p:spPr>
            <a:xfrm>
              <a:off x="2855405" y="3539316"/>
              <a:ext cx="9444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tx1"/>
                  </a:solidFill>
                  <a:latin typeface="Consolas"/>
                  <a:ea typeface="Consolas"/>
                  <a:cs typeface="Consolas"/>
                  <a:sym typeface="Consolas"/>
                </a:rPr>
                <a:t>9000.2</a:t>
              </a:r>
              <a:endParaRPr>
                <a:solidFill>
                  <a:schemeClr val="tx1"/>
                </a:solidFill>
              </a:endParaRPr>
            </a:p>
          </p:txBody>
        </p:sp>
        <p:sp>
          <p:nvSpPr>
            <p:cNvPr id="33" name="Google Shape;928;p50">
              <a:extLst>
                <a:ext uri="{FF2B5EF4-FFF2-40B4-BE49-F238E27FC236}">
                  <a16:creationId xmlns:a16="http://schemas.microsoft.com/office/drawing/2014/main" id="{69276FCA-14F7-EC51-0C0D-3B400A57E4AF}"/>
                </a:ext>
              </a:extLst>
            </p:cNvPr>
            <p:cNvSpPr txBox="1"/>
            <p:nvPr/>
          </p:nvSpPr>
          <p:spPr>
            <a:xfrm>
              <a:off x="4283477" y="2576527"/>
              <a:ext cx="5645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1.5</a:t>
              </a:r>
              <a:endParaRPr dirty="0">
                <a:solidFill>
                  <a:schemeClr val="tx1"/>
                </a:solidFill>
              </a:endParaRPr>
            </a:p>
          </p:txBody>
        </p:sp>
        <p:sp>
          <p:nvSpPr>
            <p:cNvPr id="34" name="Google Shape;929;p50">
              <a:extLst>
                <a:ext uri="{FF2B5EF4-FFF2-40B4-BE49-F238E27FC236}">
                  <a16:creationId xmlns:a16="http://schemas.microsoft.com/office/drawing/2014/main" id="{0C5ABCC3-DFD4-3F42-5FD1-8DDFB054412C}"/>
                </a:ext>
              </a:extLst>
            </p:cNvPr>
            <p:cNvSpPr txBox="1"/>
            <p:nvPr/>
          </p:nvSpPr>
          <p:spPr>
            <a:xfrm>
              <a:off x="1263225" y="1730606"/>
              <a:ext cx="74571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onsolas"/>
                  <a:ea typeface="Consolas"/>
                  <a:cs typeface="Consolas"/>
                  <a:sym typeface="Consolas"/>
                </a:rPr>
                <a:t>start</a:t>
              </a:r>
              <a:endParaRPr dirty="0">
                <a:solidFill>
                  <a:schemeClr val="tx1"/>
                </a:solidFill>
              </a:endParaRPr>
            </a:p>
          </p:txBody>
        </p:sp>
        <p:sp>
          <p:nvSpPr>
            <p:cNvPr id="35" name="Google Shape;930;p50">
              <a:extLst>
                <a:ext uri="{FF2B5EF4-FFF2-40B4-BE49-F238E27FC236}">
                  <a16:creationId xmlns:a16="http://schemas.microsoft.com/office/drawing/2014/main" id="{48789157-9011-CCAB-0B9A-E380DC996229}"/>
                </a:ext>
              </a:extLst>
            </p:cNvPr>
            <p:cNvSpPr txBox="1"/>
            <p:nvPr/>
          </p:nvSpPr>
          <p:spPr>
            <a:xfrm>
              <a:off x="4240755" y="1991183"/>
              <a:ext cx="85792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onsolas"/>
                  <a:ea typeface="Consolas"/>
                  <a:cs typeface="Consolas"/>
                  <a:sym typeface="Consolas"/>
                </a:rPr>
                <a:t>target</a:t>
              </a:r>
              <a:endParaRPr dirty="0">
                <a:solidFill>
                  <a:schemeClr val="tx1"/>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a:xfrm>
            <a:off x="488373" y="-41048"/>
            <a:ext cx="11367654" cy="1143000"/>
          </a:xfrm>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1117600" y="951765"/>
            <a:ext cx="9956800" cy="1954381"/>
          </a:xfrm>
          <a:prstGeom prst="rect">
            <a:avLst/>
          </a:prstGeom>
        </p:spPr>
        <p:txBody>
          <a:bodyPr wrap="square">
            <a:spAutoFit/>
          </a:bodyPr>
          <a:lstStyle/>
          <a:p>
            <a:pPr>
              <a:spcBef>
                <a:spcPts val="300"/>
              </a:spcBef>
              <a:spcAft>
                <a:spcPts val="300"/>
              </a:spcAft>
            </a:pPr>
            <a:r>
              <a:rPr lang="en-US" sz="1600" dirty="0">
                <a:solidFill>
                  <a:schemeClr val="tx1"/>
                </a:solidFill>
                <a:latin typeface="Arial" panose="020B0604020202020204" pitchFamily="34" charset="0"/>
                <a:cs typeface="Arial" panose="020B0604020202020204" pitchFamily="34" charset="0"/>
              </a:rPr>
              <a:t>Relax edge e =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with weight w(</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(We also write edge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to denote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SD[u] is length of shortest known path from s to u. </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SD[v] is length of shortest known path from s to v. </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PN[v] is the previous node on shortest known path from s to v. </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If e =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gives shorter path to v through u, update SD[v] and PN[v].</a:t>
            </a:r>
          </a:p>
          <a:p>
            <a:pPr marL="742950" lvl="1"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SD[v] = min(SD[v], SD[u] + w(</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PN[v]=u </a:t>
            </a:r>
          </a:p>
        </p:txBody>
      </p:sp>
      <p:sp>
        <p:nvSpPr>
          <p:cNvPr id="5" name="object 2">
            <a:extLst>
              <a:ext uri="{FF2B5EF4-FFF2-40B4-BE49-F238E27FC236}">
                <a16:creationId xmlns:a16="http://schemas.microsoft.com/office/drawing/2014/main" id="{86F3688D-B579-7E48-B6DF-AD9C92F6F3FB}"/>
              </a:ext>
            </a:extLst>
          </p:cNvPr>
          <p:cNvSpPr/>
          <p:nvPr/>
        </p:nvSpPr>
        <p:spPr>
          <a:xfrm>
            <a:off x="4226154" y="5221702"/>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5401818" y="5194536"/>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4224957" y="5231470"/>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5364726" y="5194662"/>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2473050" y="4261366"/>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2917615" y="4214672"/>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1970656" y="6120160"/>
            <a:ext cx="3056910" cy="502294"/>
          </a:xfrm>
          <a:prstGeom prst="rect">
            <a:avLst/>
          </a:prstGeom>
        </p:spPr>
        <p:txBody>
          <a:bodyPr vert="horz" wrap="square" lIns="0" tIns="8930" rIns="0" bIns="0" rtlCol="0">
            <a:spAutoFit/>
          </a:bodyPr>
          <a:lstStyle/>
          <a:p>
            <a:pPr marR="3572" indent="149120">
              <a:lnSpc>
                <a:spcPct val="119800"/>
              </a:lnSpc>
              <a:spcBef>
                <a:spcPts val="70"/>
              </a:spcBef>
            </a:pPr>
            <a:r>
              <a:rPr lang="en-GB" dirty="0">
                <a:solidFill>
                  <a:srgbClr val="8D3124"/>
                </a:solidFill>
                <a:latin typeface="Arial" panose="020B0604020202020204" pitchFamily="34" charset="0"/>
                <a:cs typeface="Arial" panose="020B0604020202020204" pitchFamily="34" charset="0"/>
              </a:rPr>
              <a:t>Previous shortest path from s to v goes through node x, with cost of 7.2</a:t>
            </a:r>
            <a:endParaRPr dirty="0">
              <a:solidFill>
                <a:srgbClr val="8D3124"/>
              </a:solidFill>
              <a:latin typeface="Arial" panose="020B0604020202020204" pitchFamily="34" charset="0"/>
              <a:cs typeface="Arial" panose="020B0604020202020204" pitchFamily="34" charset="0"/>
            </a:endParaRPr>
          </a:p>
        </p:txBody>
      </p:sp>
      <p:sp>
        <p:nvSpPr>
          <p:cNvPr id="12" name="object 13">
            <a:extLst>
              <a:ext uri="{FF2B5EF4-FFF2-40B4-BE49-F238E27FC236}">
                <a16:creationId xmlns:a16="http://schemas.microsoft.com/office/drawing/2014/main" id="{937497ED-D1F0-6F44-9F74-3FE969ECB468}"/>
              </a:ext>
            </a:extLst>
          </p:cNvPr>
          <p:cNvSpPr/>
          <p:nvPr/>
        </p:nvSpPr>
        <p:spPr>
          <a:xfrm>
            <a:off x="3496015" y="5627590"/>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2653413" y="4938799"/>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3292279" y="4160398"/>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3878717" y="4144780"/>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4147652" y="4061592"/>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4884914" y="4014540"/>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4189693" y="5054475"/>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4148884" y="5676519"/>
            <a:ext cx="85546" cy="88320"/>
          </a:xfrm>
          <a:prstGeom prst="rect">
            <a:avLst/>
          </a:prstGeom>
          <a:blipFill>
            <a:blip r:embed="rId3"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3255506" y="5155979"/>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4000393" y="5113133"/>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3206722" y="4335653"/>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3163860" y="4280288"/>
            <a:ext cx="85724" cy="85725"/>
          </a:xfrm>
          <a:prstGeom prst="rect">
            <a:avLst/>
          </a:prstGeom>
          <a:blipFill>
            <a:blip r:embed="rId4"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3299002" y="4331715"/>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3942333" y="4298541"/>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3236038" y="4926583"/>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3999946" y="4977805"/>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4304993" y="5071084"/>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5408445" y="5028230"/>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4221511" y="4237962"/>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5414587" y="4881229"/>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3195265" y="4910929"/>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3136331" y="5491663"/>
            <a:ext cx="117871" cy="117873"/>
          </a:xfrm>
          <a:prstGeom prst="rect">
            <a:avLst/>
          </a:prstGeom>
          <a:blipFill>
            <a:blip r:embed="rId5"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2419347" y="4667016"/>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2914828" y="4810961"/>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2303726" y="4538840"/>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2303726" y="4538838"/>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2395942" y="4530710"/>
            <a:ext cx="91082" cy="224461"/>
          </a:xfrm>
          <a:prstGeom prst="rect">
            <a:avLst/>
          </a:prstGeom>
        </p:spPr>
        <p:txBody>
          <a:bodyPr vert="horz" wrap="square" lIns="0" tIns="8930" rIns="0" bIns="0" rtlCol="0">
            <a:spAutoFit/>
          </a:bodyPr>
          <a:lstStyle/>
          <a:p>
            <a:pPr marL="8929">
              <a:spcBef>
                <a:spcPts val="70"/>
              </a:spcBef>
            </a:pPr>
            <a:r>
              <a:rPr spc="116" dirty="0">
                <a:latin typeface="Arial" panose="020B0604020202020204" pitchFamily="34" charset="0"/>
                <a:cs typeface="Arial" panose="020B0604020202020204" pitchFamily="34" charset="0"/>
              </a:rPr>
              <a:t>s</a:t>
            </a:r>
            <a:endParaRPr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3063885" y="3992824"/>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3063885" y="3992824"/>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3062525" y="4794602"/>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3062525" y="4794602"/>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3062525" y="5607836"/>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3062525" y="5607838"/>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4111246" y="4886239"/>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4111246" y="4886239"/>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4019612" y="4061549"/>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4019612" y="4061546"/>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5230517" y="3687336"/>
            <a:ext cx="318494" cy="224461"/>
          </a:xfrm>
          <a:prstGeom prst="rect">
            <a:avLst/>
          </a:prstGeom>
        </p:spPr>
        <p:txBody>
          <a:bodyPr vert="horz" wrap="square" lIns="0" tIns="8930" rIns="0" bIns="0" rtlCol="0">
            <a:spAutoFit/>
          </a:bodyPr>
          <a:lstStyle/>
          <a:p>
            <a:pPr marL="8929">
              <a:spcBef>
                <a:spcPts val="70"/>
              </a:spcBef>
            </a:pPr>
            <a:r>
              <a:rPr spc="60" dirty="0">
                <a:latin typeface="Arial" panose="020B0604020202020204" pitchFamily="34" charset="0"/>
                <a:cs typeface="Arial" panose="020B0604020202020204" pitchFamily="34" charset="0"/>
              </a:rPr>
              <a:t>3.1</a:t>
            </a:r>
            <a:endParaRPr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4019612" y="5768190"/>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4019612" y="5768188"/>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1747048" y="3096667"/>
            <a:ext cx="3056911" cy="655348"/>
          </a:xfrm>
          <a:prstGeom prst="rect">
            <a:avLst/>
          </a:prstGeom>
        </p:spPr>
        <p:txBody>
          <a:bodyPr vert="horz" wrap="square" lIns="0" tIns="8930" rIns="0" bIns="0" rtlCol="0">
            <a:spAutoFit/>
          </a:bodyPr>
          <a:lstStyle/>
          <a:p>
            <a:pPr marL="8929">
              <a:spcBef>
                <a:spcPts val="70"/>
              </a:spcBef>
            </a:pPr>
            <a:r>
              <a:rPr lang="en-US" dirty="0">
                <a:solidFill>
                  <a:srgbClr val="8D3124"/>
                </a:solidFill>
                <a:latin typeface="Arial" panose="020B0604020202020204" pitchFamily="34" charset="0"/>
                <a:cs typeface="Arial" panose="020B0604020202020204" pitchFamily="34" charset="0"/>
              </a:rPr>
              <a:t>After relaxing edge </a:t>
            </a:r>
            <a:r>
              <a:rPr lang="en-US" dirty="0" err="1">
                <a:solidFill>
                  <a:srgbClr val="8D3124"/>
                </a:solidFill>
                <a:latin typeface="Arial" panose="020B0604020202020204" pitchFamily="34" charset="0"/>
                <a:cs typeface="Arial" panose="020B0604020202020204" pitchFamily="34" charset="0"/>
              </a:rPr>
              <a:t>u</a:t>
            </a:r>
            <a:r>
              <a:rPr dirty="0" err="1">
                <a:solidFill>
                  <a:srgbClr val="8D3124"/>
                </a:solidFill>
                <a:latin typeface="Arial" panose="020B0604020202020204" pitchFamily="34" charset="0"/>
                <a:cs typeface="Arial" panose="020B0604020202020204" pitchFamily="34" charset="0"/>
              </a:rPr>
              <a:t>v</a:t>
            </a:r>
            <a:r>
              <a:rPr lang="en-GB" dirty="0">
                <a:solidFill>
                  <a:srgbClr val="8D3124"/>
                </a:solidFill>
                <a:latin typeface="Arial" panose="020B0604020202020204" pitchFamily="34" charset="0"/>
                <a:cs typeface="Arial" panose="020B0604020202020204" pitchFamily="34" charset="0"/>
              </a:rPr>
              <a:t>, the shortest path from s to v is updated to go through node u, with cost of 4.4</a:t>
            </a:r>
            <a:endParaRPr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5163772" y="4015818"/>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5546050" y="4820767"/>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5162931" y="4020113"/>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5516288" y="4789120"/>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5163771" y="4015818"/>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5517128" y="4784825"/>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5285412" y="4355146"/>
            <a:ext cx="318494" cy="224461"/>
          </a:xfrm>
          <a:prstGeom prst="rect">
            <a:avLst/>
          </a:prstGeom>
          <a:solidFill>
            <a:schemeClr val="bg1"/>
          </a:solidFill>
        </p:spPr>
        <p:txBody>
          <a:bodyPr vert="horz" wrap="square" lIns="0" tIns="8930" rIns="0" bIns="0" rtlCol="0">
            <a:spAutoFit/>
          </a:bodyPr>
          <a:lstStyle/>
          <a:p>
            <a:pPr marL="8929">
              <a:spcBef>
                <a:spcPts val="70"/>
              </a:spcBef>
            </a:pPr>
            <a:r>
              <a:rPr spc="60" dirty="0">
                <a:latin typeface="Arial" panose="020B0604020202020204" pitchFamily="34" charset="0"/>
                <a:cs typeface="Arial" panose="020B0604020202020204" pitchFamily="34" charset="0"/>
              </a:rPr>
              <a:t>1.3</a:t>
            </a:r>
            <a:endParaRPr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5027566" y="3843923"/>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5027566" y="3843921"/>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5120463" y="3845803"/>
            <a:ext cx="45719" cy="224461"/>
          </a:xfrm>
          <a:prstGeom prst="rect">
            <a:avLst/>
          </a:prstGeom>
        </p:spPr>
        <p:txBody>
          <a:bodyPr vert="horz" wrap="square" lIns="0" tIns="8930" rIns="0" bIns="0" rtlCol="0">
            <a:spAutoFit/>
          </a:bodyPr>
          <a:lstStyle/>
          <a:p>
            <a:pPr marL="8929">
              <a:spcBef>
                <a:spcPts val="70"/>
              </a:spcBef>
            </a:pPr>
            <a:r>
              <a:rPr lang="en-GB" spc="80" dirty="0">
                <a:latin typeface="Arial" panose="020B0604020202020204" pitchFamily="34" charset="0"/>
                <a:cs typeface="Arial" panose="020B0604020202020204" pitchFamily="34" charset="0"/>
              </a:rPr>
              <a:t>u</a:t>
            </a:r>
            <a:endParaRPr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5497178" y="4943505"/>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5497178" y="4943505"/>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5569557" y="4946846"/>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pc="91" dirty="0">
                <a:latin typeface="Trebuchet MS"/>
                <a:cs typeface="Trebuchet MS"/>
              </a:rPr>
              <a:t>v</a:t>
            </a:r>
            <a:r>
              <a:rPr spc="91" dirty="0">
                <a:latin typeface="Trebuchet MS"/>
                <a:cs typeface="Trebuchet MS"/>
              </a:rPr>
              <a:t>	</a:t>
            </a:r>
            <a:endParaRPr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6215689" y="3131775"/>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pc="-4" dirty="0">
                <a:latin typeface="DejaVu Sans Mono"/>
                <a:cs typeface="DejaVu Sans Mono"/>
              </a:rPr>
              <a:t>private</a:t>
            </a:r>
            <a:r>
              <a:rPr lang="en-US" spc="-4" dirty="0">
                <a:latin typeface="DejaVu Sans Mono"/>
                <a:cs typeface="DejaVu Sans Mono"/>
              </a:rPr>
              <a:t> </a:t>
            </a:r>
            <a:r>
              <a:rPr spc="-4" dirty="0">
                <a:latin typeface="DejaVu Sans Mono"/>
                <a:cs typeface="DejaVu Sans Mono"/>
              </a:rPr>
              <a:t>void</a:t>
            </a:r>
            <a:r>
              <a:rPr lang="en-US" spc="-4" dirty="0">
                <a:latin typeface="DejaVu Sans Mono"/>
                <a:cs typeface="DejaVu Sans Mono"/>
              </a:rPr>
              <a:t> </a:t>
            </a:r>
            <a:r>
              <a:rPr spc="-4" dirty="0">
                <a:solidFill>
                  <a:srgbClr val="1B8E1D"/>
                </a:solidFill>
                <a:latin typeface="DejaVu Sans Mono"/>
                <a:cs typeface="DejaVu Sans Mono"/>
              </a:rPr>
              <a:t>relax</a:t>
            </a:r>
            <a:r>
              <a:rPr spc="-4" dirty="0">
                <a:latin typeface="DejaVu Sans Mono"/>
                <a:cs typeface="DejaVu Sans Mono"/>
              </a:rPr>
              <a:t>(</a:t>
            </a:r>
            <a:r>
              <a:rPr spc="-4" dirty="0" err="1">
                <a:latin typeface="DejaVu Sans Mono"/>
                <a:cs typeface="DejaVu Sans Mono"/>
              </a:rPr>
              <a:t>DirectedEdge</a:t>
            </a:r>
            <a:r>
              <a:rPr lang="en-US" spc="-4" dirty="0">
                <a:latin typeface="DejaVu Sans Mono"/>
                <a:cs typeface="DejaVu Sans Mono"/>
              </a:rPr>
              <a:t> </a:t>
            </a:r>
            <a:r>
              <a:rPr spc="-4" dirty="0">
                <a:latin typeface="DejaVu Sans Mono"/>
                <a:cs typeface="DejaVu Sans Mono"/>
              </a:rPr>
              <a:t>e)</a:t>
            </a:r>
            <a:endParaRPr dirty="0">
              <a:latin typeface="DejaVu Sans Mono"/>
              <a:cs typeface="DejaVu Sans Mono"/>
            </a:endParaRPr>
          </a:p>
          <a:p>
            <a:pPr marL="244665">
              <a:spcBef>
                <a:spcPts val="169"/>
              </a:spcBef>
            </a:pPr>
            <a:r>
              <a:rPr spc="-4" dirty="0">
                <a:latin typeface="DejaVu Sans Mono"/>
                <a:cs typeface="DejaVu Sans Mono"/>
              </a:rPr>
              <a:t>{</a:t>
            </a:r>
            <a:endParaRPr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pc="-4" dirty="0">
                <a:latin typeface="DejaVu Sans Mono"/>
                <a:cs typeface="DejaVu Sans Mono"/>
              </a:rPr>
              <a:t>I</a:t>
            </a:r>
            <a:r>
              <a:rPr spc="-4" dirty="0" err="1">
                <a:latin typeface="DejaVu Sans Mono"/>
                <a:cs typeface="DejaVu Sans Mono"/>
              </a:rPr>
              <a:t>nt</a:t>
            </a:r>
            <a:r>
              <a:rPr lang="en-GB" spc="-4" dirty="0">
                <a:latin typeface="DejaVu Sans Mono"/>
                <a:cs typeface="DejaVu Sans Mono"/>
              </a:rPr>
              <a:t> u </a:t>
            </a:r>
            <a:r>
              <a:rPr spc="-4" dirty="0">
                <a:latin typeface="DejaVu Sans Mono"/>
                <a:cs typeface="DejaVu Sans Mono"/>
              </a:rPr>
              <a:t>=	</a:t>
            </a:r>
            <a:r>
              <a:rPr spc="-4" dirty="0" err="1">
                <a:latin typeface="DejaVu Sans Mono"/>
                <a:cs typeface="DejaVu Sans Mono"/>
              </a:rPr>
              <a:t>e.from</a:t>
            </a:r>
            <a:r>
              <a:rPr spc="-4" dirty="0">
                <a:latin typeface="DejaVu Sans Mono"/>
                <a:cs typeface="DejaVu Sans Mono"/>
              </a:rPr>
              <a:t>(),</a:t>
            </a:r>
            <a:r>
              <a:rPr lang="en-US" spc="-4" dirty="0">
                <a:latin typeface="DejaVu Sans Mono"/>
                <a:cs typeface="DejaVu Sans Mono"/>
              </a:rPr>
              <a:t> </a:t>
            </a:r>
            <a:r>
              <a:rPr lang="en-GB" spc="-4" dirty="0">
                <a:latin typeface="DejaVu Sans Mono"/>
                <a:cs typeface="DejaVu Sans Mono"/>
              </a:rPr>
              <a:t>v </a:t>
            </a:r>
            <a:r>
              <a:rPr spc="-4" dirty="0">
                <a:latin typeface="DejaVu Sans Mono"/>
                <a:cs typeface="DejaVu Sans Mono"/>
              </a:rPr>
              <a:t>=</a:t>
            </a:r>
            <a:r>
              <a:rPr lang="en-GB" spc="-4" dirty="0">
                <a:latin typeface="DejaVu Sans Mono"/>
                <a:cs typeface="DejaVu Sans Mono"/>
              </a:rPr>
              <a:t> </a:t>
            </a:r>
            <a:r>
              <a:rPr spc="-4" dirty="0">
                <a:latin typeface="DejaVu Sans Mono"/>
                <a:cs typeface="DejaVu Sans Mono"/>
              </a:rPr>
              <a:t>e.to();</a:t>
            </a:r>
            <a:endParaRPr dirty="0">
              <a:latin typeface="DejaVu Sans Mono"/>
              <a:cs typeface="DejaVu Sans Mono"/>
            </a:endParaRPr>
          </a:p>
          <a:p>
            <a:pPr marL="534869">
              <a:spcBef>
                <a:spcPts val="239"/>
              </a:spcBef>
              <a:tabLst>
                <a:tab pos="825074" algn="l"/>
                <a:tab pos="1889455" algn="l"/>
                <a:tab pos="2082776" algn="l"/>
                <a:tab pos="3050273" algn="l"/>
                <a:tab pos="3244040" algn="l"/>
              </a:tabLst>
            </a:pPr>
            <a:r>
              <a:rPr spc="-4" dirty="0">
                <a:latin typeface="DejaVu Sans Mono"/>
                <a:cs typeface="DejaVu Sans Mono"/>
              </a:rPr>
              <a:t>if	(</a:t>
            </a:r>
            <a:r>
              <a:rPr lang="en-GB" spc="-4" dirty="0">
                <a:latin typeface="DejaVu Sans Mono"/>
                <a:cs typeface="DejaVu Sans Mono"/>
              </a:rPr>
              <a:t>SD</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&gt;</a:t>
            </a:r>
            <a:r>
              <a:rPr lang="en-GB" spc="-4" dirty="0">
                <a:latin typeface="DejaVu Sans Mono"/>
                <a:cs typeface="DejaVu Sans Mono"/>
              </a:rPr>
              <a:t> SD</a:t>
            </a:r>
            <a:r>
              <a:rPr spc="-4" dirty="0">
                <a:latin typeface="DejaVu Sans Mono"/>
                <a:cs typeface="DejaVu Sans Mono"/>
              </a:rPr>
              <a:t>[</a:t>
            </a:r>
            <a:r>
              <a:rPr lang="en-GB" spc="-4" dirty="0">
                <a:latin typeface="DejaVu Sans Mono"/>
                <a:cs typeface="DejaVu Sans Mono"/>
              </a:rPr>
              <a:t>u</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w(</a:t>
            </a:r>
            <a:r>
              <a:rPr lang="en-US" spc="-4" dirty="0" err="1">
                <a:latin typeface="DejaVu Sans Mono"/>
                <a:cs typeface="DejaVu Sans Mono"/>
              </a:rPr>
              <a:t>u,v</a:t>
            </a:r>
            <a:r>
              <a:rPr lang="en-US" spc="-4" dirty="0">
                <a:latin typeface="DejaVu Sans Mono"/>
                <a:cs typeface="DejaVu Sans Mono"/>
              </a:rPr>
              <a:t>)</a:t>
            </a:r>
            <a:r>
              <a:rPr spc="-4" dirty="0">
                <a:latin typeface="DejaVu Sans Mono"/>
                <a:cs typeface="DejaVu Sans Mono"/>
              </a:rPr>
              <a:t>)</a:t>
            </a:r>
            <a:endParaRPr dirty="0">
              <a:latin typeface="DejaVu Sans Mono"/>
              <a:cs typeface="DejaVu Sans Mono"/>
            </a:endParaRPr>
          </a:p>
          <a:p>
            <a:pPr marL="534869">
              <a:spcBef>
                <a:spcPts val="239"/>
              </a:spcBef>
            </a:pPr>
            <a:r>
              <a:rPr spc="-4" dirty="0">
                <a:latin typeface="DejaVu Sans Mono"/>
                <a:cs typeface="DejaVu Sans Mono"/>
              </a:rPr>
              <a:t>{</a:t>
            </a:r>
            <a:endParaRPr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pc="-4" dirty="0">
                <a:latin typeface="DejaVu Sans Mono"/>
                <a:cs typeface="DejaVu Sans Mono"/>
              </a:rPr>
              <a:t>SD</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GB" spc="-4" dirty="0">
                <a:latin typeface="DejaVu Sans Mono"/>
                <a:cs typeface="DejaVu Sans Mono"/>
              </a:rPr>
              <a:t> SD</a:t>
            </a:r>
            <a:r>
              <a:rPr spc="-4" dirty="0">
                <a:latin typeface="DejaVu Sans Mono"/>
                <a:cs typeface="DejaVu Sans Mono"/>
              </a:rPr>
              <a:t>[</a:t>
            </a:r>
            <a:r>
              <a:rPr lang="en-GB" spc="-4" dirty="0">
                <a:latin typeface="DejaVu Sans Mono"/>
                <a:cs typeface="DejaVu Sans Mono"/>
              </a:rPr>
              <a:t>u</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w(</a:t>
            </a:r>
            <a:r>
              <a:rPr lang="en-US" spc="-4" dirty="0" err="1">
                <a:latin typeface="DejaVu Sans Mono"/>
                <a:cs typeface="DejaVu Sans Mono"/>
              </a:rPr>
              <a:t>u,v</a:t>
            </a:r>
            <a:r>
              <a:rPr lang="en-US" spc="-4" dirty="0">
                <a:latin typeface="DejaVu Sans Mono"/>
                <a:cs typeface="DejaVu Sans Mono"/>
              </a:rPr>
              <a:t>)</a:t>
            </a:r>
            <a:r>
              <a:rPr spc="-4" dirty="0">
                <a:latin typeface="DejaVu Sans Mono"/>
                <a:cs typeface="DejaVu Sans Mono"/>
              </a:rPr>
              <a:t>;  </a:t>
            </a:r>
            <a:endParaRPr lang="en-US"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pc="-4" dirty="0">
                <a:latin typeface="DejaVu Sans Mono"/>
                <a:cs typeface="DejaVu Sans Mono"/>
              </a:rPr>
              <a:t>PN</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a:t>
            </a:r>
            <a:r>
              <a:rPr lang="en-GB" spc="-4" dirty="0">
                <a:latin typeface="DejaVu Sans Mono"/>
                <a:cs typeface="DejaVu Sans Mono"/>
              </a:rPr>
              <a:t>u</a:t>
            </a:r>
            <a:r>
              <a:rPr spc="-4" dirty="0">
                <a:latin typeface="DejaVu Sans Mono"/>
                <a:cs typeface="DejaVu Sans Mono"/>
              </a:rPr>
              <a:t>;</a:t>
            </a:r>
            <a:endParaRPr dirty="0">
              <a:latin typeface="DejaVu Sans Mono"/>
              <a:cs typeface="DejaVu Sans Mono"/>
            </a:endParaRPr>
          </a:p>
          <a:p>
            <a:pPr marL="534869">
              <a:spcBef>
                <a:spcPts val="239"/>
              </a:spcBef>
            </a:pPr>
            <a:r>
              <a:rPr spc="-4" dirty="0">
                <a:latin typeface="DejaVu Sans Mono"/>
                <a:cs typeface="DejaVu Sans Mono"/>
              </a:rPr>
              <a:t>}</a:t>
            </a:r>
            <a:endParaRPr dirty="0">
              <a:latin typeface="DejaVu Sans Mono"/>
              <a:cs typeface="DejaVu Sans Mono"/>
            </a:endParaRPr>
          </a:p>
          <a:p>
            <a:pPr marL="244665">
              <a:spcBef>
                <a:spcPts val="239"/>
              </a:spcBef>
            </a:pPr>
            <a:r>
              <a:rPr spc="-4" dirty="0">
                <a:latin typeface="DejaVu Sans Mono"/>
                <a:cs typeface="DejaVu Sans Mono"/>
              </a:rPr>
              <a:t>}</a:t>
            </a:r>
            <a:endParaRPr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5282152" y="5382012"/>
            <a:ext cx="1107996" cy="307777"/>
          </a:xfrm>
          <a:prstGeom prst="rect">
            <a:avLst/>
          </a:prstGeom>
        </p:spPr>
        <p:txBody>
          <a:bodyPr wrap="none">
            <a:spAutoFit/>
          </a:bodyPr>
          <a:lstStyle/>
          <a:p>
            <a:r>
              <a:rPr lang="en-US" spc="-158" dirty="0">
                <a:latin typeface="Arial" panose="020B0604020202020204" pitchFamily="34" charset="0"/>
                <a:cs typeface="Arial" panose="020B0604020202020204" pitchFamily="34" charset="0"/>
              </a:rPr>
              <a:t> </a:t>
            </a:r>
            <a:r>
              <a:rPr lang="en-US" spc="60" dirty="0">
                <a:latin typeface="Arial" panose="020B0604020202020204" pitchFamily="34" charset="0"/>
                <a:cs typeface="Arial" panose="020B0604020202020204" pitchFamily="34" charset="0"/>
              </a:rPr>
              <a:t>7.2</a:t>
            </a:r>
            <a:r>
              <a:rPr lang="en-US"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4697552" y="3298108"/>
            <a:ext cx="904415" cy="338554"/>
          </a:xfrm>
          <a:prstGeom prst="rect">
            <a:avLst/>
          </a:prstGeom>
        </p:spPr>
        <p:txBody>
          <a:bodyPr wrap="none">
            <a:spAutoFit/>
          </a:bodyPr>
          <a:lstStyle/>
          <a:p>
            <a:r>
              <a:rPr lang="en-US" sz="1600" dirty="0">
                <a:solidFill>
                  <a:srgbClr val="1B8E1D"/>
                </a:solidFill>
                <a:latin typeface="Times New Roman" panose="02020603050405020304" pitchFamily="18" charset="0"/>
                <a:cs typeface="Times New Roman" panose="02020603050405020304" pitchFamily="18" charset="0"/>
              </a:rPr>
              <a:t>PN[v]=u</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5282152" y="5534668"/>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5569557" y="3565842"/>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6222878" y="5546183"/>
            <a:ext cx="4521321"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latin typeface="Times New Roman" panose="02020603050405020304" pitchFamily="18" charset="0"/>
                <a:cs typeface="Times New Roman" panose="02020603050405020304" pitchFamily="18" charset="0"/>
              </a:rPr>
              <a:t>OLD PN(v)=x, SD[v] = 7.2 &gt; SD[u]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 </a:t>
            </a:r>
            <a:r>
              <a:rPr lang="en-GB" sz="1600" dirty="0">
                <a:solidFill>
                  <a:schemeClr val="tx1"/>
                </a:solidFill>
                <a:latin typeface="Times New Roman" panose="02020603050405020304" pitchFamily="18" charset="0"/>
                <a:cs typeface="Times New Roman" panose="02020603050405020304" pitchFamily="18" charset="0"/>
              </a:rPr>
              <a:t>= 3.1+1.3 =</a:t>
            </a:r>
            <a:r>
              <a:rPr lang="en-US" sz="1600" dirty="0">
                <a:solidFill>
                  <a:schemeClr val="tx1"/>
                </a:solidFill>
                <a:latin typeface="Times New Roman" panose="02020603050405020304" pitchFamily="18" charset="0"/>
                <a:cs typeface="Times New Roman" panose="02020603050405020304" pitchFamily="18" charset="0"/>
              </a:rPr>
              <a:t> </a:t>
            </a:r>
            <a:r>
              <a:rPr lang="en-US" sz="1600" spc="60" dirty="0">
                <a:solidFill>
                  <a:schemeClr val="tx1"/>
                </a:solidFill>
                <a:latin typeface="Times New Roman" panose="02020603050405020304" pitchFamily="18" charset="0"/>
                <a:cs typeface="Times New Roman" panose="02020603050405020304" pitchFamily="18" charset="0"/>
              </a:rPr>
              <a:t>4.4</a:t>
            </a:r>
            <a:r>
              <a:rPr lang="en-US" sz="1600" dirty="0">
                <a:solidFill>
                  <a:schemeClr val="tx1"/>
                </a:solidFill>
                <a:latin typeface="Times New Roman" panose="02020603050405020304" pitchFamily="18" charset="0"/>
                <a:cs typeface="Times New Roman" panose="02020603050405020304" pitchFamily="18" charset="0"/>
              </a:rPr>
              <a:t> </a:t>
            </a:r>
          </a:p>
          <a:p>
            <a:r>
              <a:rPr lang="en-US" sz="1600" dirty="0">
                <a:solidFill>
                  <a:schemeClr val="tx1"/>
                </a:solidFill>
                <a:latin typeface="Times New Roman" panose="02020603050405020304" pitchFamily="18" charset="0"/>
                <a:cs typeface="Times New Roman" panose="02020603050405020304" pitchFamily="18" charset="0"/>
              </a:rPr>
              <a:t>NEW SD[v] </a:t>
            </a: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a:solidFill>
                  <a:schemeClr val="tx1"/>
                </a:solidFill>
                <a:latin typeface="Times New Roman" panose="02020603050405020304" pitchFamily="18" charset="0"/>
                <a:cs typeface="Times New Roman" panose="02020603050405020304" pitchFamily="18" charset="0"/>
              </a:rPr>
              <a:t>SD[u]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 = 4.4, PN[v] = u</a:t>
            </a:r>
          </a:p>
        </p:txBody>
      </p:sp>
      <p:sp>
        <p:nvSpPr>
          <p:cNvPr id="3" name="object 67">
            <a:extLst>
              <a:ext uri="{FF2B5EF4-FFF2-40B4-BE49-F238E27FC236}">
                <a16:creationId xmlns:a16="http://schemas.microsoft.com/office/drawing/2014/main" id="{CD3DC351-1C16-14E0-9FDD-D0741FCDF89A}"/>
              </a:ext>
            </a:extLst>
          </p:cNvPr>
          <p:cNvSpPr txBox="1"/>
          <p:nvPr/>
        </p:nvSpPr>
        <p:spPr>
          <a:xfrm>
            <a:off x="4104257" y="5780920"/>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pc="91" dirty="0">
                <a:latin typeface="Trebuchet MS"/>
                <a:cs typeface="Trebuchet MS"/>
              </a:rPr>
              <a:t>x</a:t>
            </a:r>
            <a:endParaRPr dirty="0">
              <a:latin typeface="Trebuchet MS"/>
              <a:cs typeface="Trebuchet MS"/>
            </a:endParaRPr>
          </a:p>
        </p:txBody>
      </p:sp>
      <p:sp>
        <p:nvSpPr>
          <p:cNvPr id="67" name="object 13">
            <a:extLst>
              <a:ext uri="{FF2B5EF4-FFF2-40B4-BE49-F238E27FC236}">
                <a16:creationId xmlns:a16="http://schemas.microsoft.com/office/drawing/2014/main" id="{F0F9A07F-EC9B-852C-37B8-87BF47DB92BA}"/>
              </a:ext>
            </a:extLst>
          </p:cNvPr>
          <p:cNvSpPr/>
          <p:nvPr/>
        </p:nvSpPr>
        <p:spPr>
          <a:xfrm flipV="1">
            <a:off x="3416644" y="3804873"/>
            <a:ext cx="243098" cy="309805"/>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654627" y="134402"/>
            <a:ext cx="11035146"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4102826" y="1278429"/>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4472121" y="1304271"/>
            <a:ext cx="4013003"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node v: SD[v]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node v: PN[v] = null.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SD[s]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p>
        </p:txBody>
      </p:sp>
      <p:sp>
        <p:nvSpPr>
          <p:cNvPr id="9" name="Rectangle 8">
            <a:extLst>
              <a:ext uri="{FF2B5EF4-FFF2-40B4-BE49-F238E27FC236}">
                <a16:creationId xmlns:a16="http://schemas.microsoft.com/office/drawing/2014/main" id="{6AF3A6F5-2BDD-3541-9E12-2A0C6C1CDCE6}"/>
              </a:ext>
            </a:extLst>
          </p:cNvPr>
          <p:cNvSpPr/>
          <p:nvPr/>
        </p:nvSpPr>
        <p:spPr>
          <a:xfrm>
            <a:off x="1205345" y="3410127"/>
            <a:ext cx="9933710" cy="3375283"/>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SD[v] is the length of a simple path from s to v (and PN[v] is its previous node on the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SD[v]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SD[v]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 negative weights</a:t>
            </a:r>
            <a:r>
              <a:rPr lang="en-US" sz="1600" dirty="0">
                <a:latin typeface="Arial" panose="020B0604020202020204" pitchFamily="34" charset="0"/>
                <a:cs typeface="Arial" panose="020B0604020202020204" pitchFamily="34" charset="0"/>
              </a:rPr>
              <a:t>)</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Bellman–Ford algorithm. (</a:t>
            </a:r>
            <a:r>
              <a:rPr lang="en-US" sz="1600" dirty="0">
                <a:solidFill>
                  <a:srgbClr val="C00000"/>
                </a:solidFill>
                <a:latin typeface="Arial" panose="020B0604020202020204" pitchFamily="34" charset="0"/>
                <a:cs typeface="Arial" panose="020B0604020202020204" pitchFamily="34" charset="0"/>
              </a:rPr>
              <a:t>negative weights, can detect negative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3. Topological sort. (</a:t>
            </a:r>
            <a:r>
              <a:rPr lang="en-US" sz="1600" dirty="0">
                <a:solidFill>
                  <a:srgbClr val="C00000"/>
                </a:solidFill>
                <a:latin typeface="Arial" panose="020B0604020202020204" pitchFamily="34" charset="0"/>
                <a:cs typeface="Arial" panose="020B0604020202020204" pitchFamily="34" charset="0"/>
              </a:rPr>
              <a:t>DAG with no directed cycles</a:t>
            </a:r>
            <a:r>
              <a:rPr lang="en-US" sz="1600"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4185846" y="1632874"/>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4185846" y="3293195"/>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DB57177-5C79-97AD-5863-E4554B109C32}"/>
              </a:ext>
            </a:extLst>
          </p:cNvPr>
          <p:cNvCxnSpPr>
            <a:cxnSpLocks/>
          </p:cNvCxnSpPr>
          <p:nvPr/>
        </p:nvCxnSpPr>
        <p:spPr>
          <a:xfrm>
            <a:off x="4185846" y="1322170"/>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9">
                                            <p:txEl>
                                              <p:pRg st="8" end="8"/>
                                            </p:txEl>
                                          </p:spTgt>
                                        </p:tgtEl>
                                        <p:attrNameLst>
                                          <p:attrName>style.visibility</p:attrName>
                                        </p:attrNameLst>
                                      </p:cBhvr>
                                      <p:to>
                                        <p:strVal val="visible"/>
                                      </p:to>
                                    </p:set>
                                    <p:animEffect transition="in" filter="dissolve">
                                      <p:cBhvr>
                                        <p:cTn id="57" dur="500"/>
                                        <p:tgtEl>
                                          <p:spTgt spid="9">
                                            <p:txEl>
                                              <p:pRg st="8" end="8"/>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dissolv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solidFill>
                  <a:schemeClr val="tx1"/>
                </a:solidFill>
              </a:rPr>
              <a:t>Dijkstra's Algorithm</a:t>
            </a:r>
            <a:endParaRPr lang="en-SE" dirty="0">
              <a:solidFill>
                <a:schemeClr val="tx1"/>
              </a:solidFill>
            </a:endParaRPr>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a:xfrm>
            <a:off x="679939" y="1269048"/>
            <a:ext cx="10726616" cy="5440362"/>
          </a:xfrm>
        </p:spPr>
        <p:txBody>
          <a:bodyPr>
            <a:normAutofit fontScale="92500" lnSpcReduction="10000"/>
          </a:bodyPr>
          <a:lstStyle/>
          <a:p>
            <a:r>
              <a:rPr lang="en-GB" dirty="0"/>
              <a:t>Initialization:</a:t>
            </a:r>
          </a:p>
          <a:p>
            <a:pPr lvl="1"/>
            <a:r>
              <a:rPr lang="en-GB" dirty="0"/>
              <a:t>Set the distance to the source node as 0 and to all other nodes as infinity.</a:t>
            </a:r>
          </a:p>
          <a:p>
            <a:pPr lvl="1"/>
            <a:r>
              <a:rPr lang="en-GB" dirty="0"/>
              <a:t>Mark all nodes as unvisited and store them in a priority queue.</a:t>
            </a:r>
          </a:p>
          <a:p>
            <a:r>
              <a:rPr lang="en-GB" dirty="0"/>
              <a:t>Main Loop:</a:t>
            </a:r>
          </a:p>
          <a:p>
            <a:pPr lvl="1"/>
            <a:r>
              <a:rPr lang="en-GB" dirty="0"/>
              <a:t>Visit the </a:t>
            </a:r>
            <a:r>
              <a:rPr lang="en-GB" dirty="0">
                <a:solidFill>
                  <a:srgbClr val="FF0000"/>
                </a:solidFill>
              </a:rPr>
              <a:t>unvisited node u </a:t>
            </a:r>
            <a:r>
              <a:rPr lang="en-GB" dirty="0"/>
              <a:t>with </a:t>
            </a:r>
            <a:r>
              <a:rPr lang="en-GB" dirty="0">
                <a:solidFill>
                  <a:srgbClr val="FF0000"/>
                </a:solidFill>
              </a:rPr>
              <a:t>the shortest known distance (minimum SD)  </a:t>
            </a:r>
            <a:r>
              <a:rPr lang="en-GB" dirty="0"/>
              <a:t>from the queue.</a:t>
            </a:r>
          </a:p>
          <a:p>
            <a:pPr lvl="1"/>
            <a:r>
              <a:rPr lang="en-GB" dirty="0"/>
              <a:t>For each </a:t>
            </a:r>
            <a:r>
              <a:rPr lang="en-GB" dirty="0">
                <a:solidFill>
                  <a:srgbClr val="FF0000"/>
                </a:solidFill>
              </a:rPr>
              <a:t>unvisited </a:t>
            </a:r>
            <a:r>
              <a:rPr lang="en-GB" dirty="0" err="1">
                <a:solidFill>
                  <a:srgbClr val="FF0000"/>
                </a:solidFill>
              </a:rPr>
              <a:t>neighbor</a:t>
            </a:r>
            <a:r>
              <a:rPr lang="en-GB" dirty="0">
                <a:solidFill>
                  <a:srgbClr val="FF0000"/>
                </a:solidFill>
              </a:rPr>
              <a:t> node v of node u</a:t>
            </a:r>
            <a:r>
              <a:rPr lang="en-GB" dirty="0"/>
              <a:t>, calculate its tentative distance through the current node. </a:t>
            </a:r>
            <a:r>
              <a:rPr lang="en-GB" dirty="0">
                <a:solidFill>
                  <a:srgbClr val="FF0000"/>
                </a:solidFill>
              </a:rPr>
              <a:t>If this distance is smaller than the previously recorded distance, update it </a:t>
            </a:r>
            <a:r>
              <a:rPr lang="en-US" altLang="zh-CN" dirty="0">
                <a:solidFill>
                  <a:srgbClr val="FF0000"/>
                </a:solidFill>
              </a:rPr>
              <a:t>with edge relaxation for edge </a:t>
            </a:r>
            <a:r>
              <a:rPr lang="en-US" altLang="zh-CN" dirty="0" err="1">
                <a:solidFill>
                  <a:srgbClr val="FF0000"/>
                </a:solidFill>
              </a:rPr>
              <a:t>uv</a:t>
            </a:r>
            <a:r>
              <a:rPr lang="en-GB" dirty="0">
                <a:solidFill>
                  <a:srgbClr val="FF0000"/>
                </a:solidFill>
              </a:rPr>
              <a:t>.</a:t>
            </a:r>
          </a:p>
          <a:p>
            <a:pPr lvl="1"/>
            <a:r>
              <a:rPr lang="en-GB" dirty="0"/>
              <a:t>Mark the current node as visited once all its </a:t>
            </a:r>
            <a:r>
              <a:rPr lang="en-GB" dirty="0" err="1"/>
              <a:t>neighbors</a:t>
            </a:r>
            <a:r>
              <a:rPr lang="en-GB" dirty="0"/>
              <a:t> are processed.</a:t>
            </a:r>
          </a:p>
          <a:p>
            <a:r>
              <a:rPr lang="en-GB" dirty="0"/>
              <a:t>Termination:</a:t>
            </a:r>
          </a:p>
          <a:p>
            <a:pPr lvl="1"/>
            <a:r>
              <a:rPr lang="en-GB" dirty="0"/>
              <a:t>The algorithm continues until all reachable nodes are visited.</a:t>
            </a:r>
          </a:p>
          <a:p>
            <a:r>
              <a:rPr lang="en-GB" dirty="0"/>
              <a:t>Notes:</a:t>
            </a:r>
          </a:p>
          <a:p>
            <a:pPr lvl="1"/>
            <a:r>
              <a:rPr lang="en-GB" dirty="0"/>
              <a:t>Greedy and optimal algorithm: any node that has been visited should have its shortest distance to the source. </a:t>
            </a:r>
          </a:p>
          <a:p>
            <a:pPr lvl="1"/>
            <a:r>
              <a:rPr lang="en-GB" dirty="0"/>
              <a:t>It works for both undirected and directed graphs. The only difference is how to get </a:t>
            </a:r>
            <a:r>
              <a:rPr lang="en-GB" dirty="0" err="1"/>
              <a:t>neighbors</a:t>
            </a:r>
            <a:r>
              <a:rPr lang="en-GB" dirty="0"/>
              <a:t> of node v, as each undirected edge is treated as two directed edges in  both directions.</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52"/>
          <p:cNvSpPr/>
          <p:nvPr/>
        </p:nvSpPr>
        <p:spPr>
          <a:xfrm>
            <a:off x="3847392" y="1346231"/>
            <a:ext cx="2936837" cy="2420471"/>
          </a:xfrm>
          <a:custGeom>
            <a:avLst/>
            <a:gdLst/>
            <a:ahLst/>
            <a:cxnLst/>
            <a:rect l="l" t="t" r="r" b="b"/>
            <a:pathLst>
              <a:path w="2936837" h="2420471" extrusionOk="0">
                <a:moveTo>
                  <a:pt x="2528047" y="96819"/>
                </a:moveTo>
                <a:cubicBezTo>
                  <a:pt x="2506532" y="93233"/>
                  <a:pt x="2476409" y="95163"/>
                  <a:pt x="2452743" y="86061"/>
                </a:cubicBezTo>
                <a:cubicBezTo>
                  <a:pt x="2428608" y="76779"/>
                  <a:pt x="2409712" y="57374"/>
                  <a:pt x="2388197" y="43031"/>
                </a:cubicBezTo>
                <a:cubicBezTo>
                  <a:pt x="2377439" y="35859"/>
                  <a:pt x="2368190" y="25605"/>
                  <a:pt x="2355924" y="21516"/>
                </a:cubicBezTo>
                <a:lnTo>
                  <a:pt x="2291379" y="0"/>
                </a:lnTo>
                <a:cubicBezTo>
                  <a:pt x="2190974" y="3586"/>
                  <a:pt x="2090449" y="4680"/>
                  <a:pt x="1990164" y="10758"/>
                </a:cubicBezTo>
                <a:cubicBezTo>
                  <a:pt x="1971913" y="11864"/>
                  <a:pt x="1954192" y="17405"/>
                  <a:pt x="1936376" y="21516"/>
                </a:cubicBezTo>
                <a:cubicBezTo>
                  <a:pt x="1907563" y="28165"/>
                  <a:pt x="1878368" y="33681"/>
                  <a:pt x="1850315" y="43031"/>
                </a:cubicBezTo>
                <a:cubicBezTo>
                  <a:pt x="1839557" y="46617"/>
                  <a:pt x="1828982" y="50804"/>
                  <a:pt x="1818042" y="53788"/>
                </a:cubicBezTo>
                <a:cubicBezTo>
                  <a:pt x="1789514" y="61568"/>
                  <a:pt x="1760668" y="68132"/>
                  <a:pt x="1731981" y="75304"/>
                </a:cubicBezTo>
                <a:cubicBezTo>
                  <a:pt x="1717637" y="78890"/>
                  <a:pt x="1702976" y="81385"/>
                  <a:pt x="1688950" y="86061"/>
                </a:cubicBezTo>
                <a:cubicBezTo>
                  <a:pt x="1642651" y="101494"/>
                  <a:pt x="1667678" y="94069"/>
                  <a:pt x="1613647" y="107577"/>
                </a:cubicBezTo>
                <a:cubicBezTo>
                  <a:pt x="1477383" y="103991"/>
                  <a:pt x="1341013" y="103303"/>
                  <a:pt x="1204856" y="96819"/>
                </a:cubicBezTo>
                <a:cubicBezTo>
                  <a:pt x="1190088" y="96116"/>
                  <a:pt x="1176259" y="89268"/>
                  <a:pt x="1161826" y="86061"/>
                </a:cubicBezTo>
                <a:cubicBezTo>
                  <a:pt x="1143977" y="82095"/>
                  <a:pt x="1126027" y="78575"/>
                  <a:pt x="1108037" y="75304"/>
                </a:cubicBezTo>
                <a:cubicBezTo>
                  <a:pt x="1086577" y="71402"/>
                  <a:pt x="1064880" y="68824"/>
                  <a:pt x="1043492" y="64546"/>
                </a:cubicBezTo>
                <a:cubicBezTo>
                  <a:pt x="1028994" y="61646"/>
                  <a:pt x="1015074" y="56036"/>
                  <a:pt x="1000461" y="53788"/>
                </a:cubicBezTo>
                <a:cubicBezTo>
                  <a:pt x="968367" y="48851"/>
                  <a:pt x="935915" y="46617"/>
                  <a:pt x="903642" y="43031"/>
                </a:cubicBezTo>
                <a:cubicBezTo>
                  <a:pt x="842682" y="46617"/>
                  <a:pt x="781314" y="45890"/>
                  <a:pt x="720762" y="53788"/>
                </a:cubicBezTo>
                <a:cubicBezTo>
                  <a:pt x="698273" y="56721"/>
                  <a:pt x="677731" y="68132"/>
                  <a:pt x="656216" y="75304"/>
                </a:cubicBezTo>
                <a:lnTo>
                  <a:pt x="623943" y="86061"/>
                </a:lnTo>
                <a:cubicBezTo>
                  <a:pt x="613185" y="93233"/>
                  <a:pt x="603234" y="101795"/>
                  <a:pt x="591670" y="107577"/>
                </a:cubicBezTo>
                <a:cubicBezTo>
                  <a:pt x="581528" y="112648"/>
                  <a:pt x="569310" y="112827"/>
                  <a:pt x="559397" y="118334"/>
                </a:cubicBezTo>
                <a:cubicBezTo>
                  <a:pt x="536793" y="130892"/>
                  <a:pt x="516367" y="147021"/>
                  <a:pt x="494852" y="161365"/>
                </a:cubicBezTo>
                <a:lnTo>
                  <a:pt x="462579" y="182880"/>
                </a:lnTo>
                <a:lnTo>
                  <a:pt x="430306" y="204396"/>
                </a:lnTo>
                <a:cubicBezTo>
                  <a:pt x="419548" y="211568"/>
                  <a:pt x="407175" y="216769"/>
                  <a:pt x="398033" y="225911"/>
                </a:cubicBezTo>
                <a:cubicBezTo>
                  <a:pt x="390861" y="233083"/>
                  <a:pt x="385214" y="242208"/>
                  <a:pt x="376517" y="247426"/>
                </a:cubicBezTo>
                <a:cubicBezTo>
                  <a:pt x="366793" y="253260"/>
                  <a:pt x="355002" y="254598"/>
                  <a:pt x="344244" y="258184"/>
                </a:cubicBezTo>
                <a:cubicBezTo>
                  <a:pt x="292775" y="335389"/>
                  <a:pt x="319498" y="304446"/>
                  <a:pt x="268941" y="355003"/>
                </a:cubicBezTo>
                <a:cubicBezTo>
                  <a:pt x="244219" y="429170"/>
                  <a:pt x="263462" y="403512"/>
                  <a:pt x="225910" y="441064"/>
                </a:cubicBezTo>
                <a:lnTo>
                  <a:pt x="182880" y="570156"/>
                </a:lnTo>
                <a:lnTo>
                  <a:pt x="172122" y="602428"/>
                </a:lnTo>
                <a:cubicBezTo>
                  <a:pt x="162903" y="630083"/>
                  <a:pt x="156011" y="648008"/>
                  <a:pt x="150607" y="677732"/>
                </a:cubicBezTo>
                <a:cubicBezTo>
                  <a:pt x="146071" y="702679"/>
                  <a:pt x="143435" y="727935"/>
                  <a:pt x="139849" y="753036"/>
                </a:cubicBezTo>
                <a:cubicBezTo>
                  <a:pt x="136263" y="907229"/>
                  <a:pt x="135513" y="1061513"/>
                  <a:pt x="129092" y="1215614"/>
                </a:cubicBezTo>
                <a:cubicBezTo>
                  <a:pt x="128331" y="1233883"/>
                  <a:pt x="122445" y="1251586"/>
                  <a:pt x="118334" y="1269403"/>
                </a:cubicBezTo>
                <a:cubicBezTo>
                  <a:pt x="72318" y="1468806"/>
                  <a:pt x="114511" y="1288165"/>
                  <a:pt x="86061" y="1387737"/>
                </a:cubicBezTo>
                <a:cubicBezTo>
                  <a:pt x="81999" y="1401953"/>
                  <a:pt x="79365" y="1416551"/>
                  <a:pt x="75303" y="1430767"/>
                </a:cubicBezTo>
                <a:cubicBezTo>
                  <a:pt x="72188" y="1441670"/>
                  <a:pt x="67096" y="1451991"/>
                  <a:pt x="64546" y="1463040"/>
                </a:cubicBezTo>
                <a:cubicBezTo>
                  <a:pt x="56323" y="1498673"/>
                  <a:pt x="54594" y="1535924"/>
                  <a:pt x="43030" y="1570617"/>
                </a:cubicBezTo>
                <a:cubicBezTo>
                  <a:pt x="16840" y="1649189"/>
                  <a:pt x="27016" y="1613161"/>
                  <a:pt x="10757" y="1678193"/>
                </a:cubicBezTo>
                <a:cubicBezTo>
                  <a:pt x="7171" y="1706880"/>
                  <a:pt x="0" y="1735344"/>
                  <a:pt x="0" y="1764254"/>
                </a:cubicBezTo>
                <a:cubicBezTo>
                  <a:pt x="0" y="1814584"/>
                  <a:pt x="4876" y="1864875"/>
                  <a:pt x="10757" y="1914861"/>
                </a:cubicBezTo>
                <a:cubicBezTo>
                  <a:pt x="12082" y="1926123"/>
                  <a:pt x="18400" y="1936231"/>
                  <a:pt x="21515" y="1947134"/>
                </a:cubicBezTo>
                <a:cubicBezTo>
                  <a:pt x="25577" y="1961350"/>
                  <a:pt x="28025" y="1976003"/>
                  <a:pt x="32273" y="1990165"/>
                </a:cubicBezTo>
                <a:cubicBezTo>
                  <a:pt x="38790" y="2011888"/>
                  <a:pt x="46616" y="2033196"/>
                  <a:pt x="53788" y="2054711"/>
                </a:cubicBezTo>
                <a:cubicBezTo>
                  <a:pt x="57374" y="2065469"/>
                  <a:pt x="58256" y="2077549"/>
                  <a:pt x="64546" y="2086984"/>
                </a:cubicBezTo>
                <a:cubicBezTo>
                  <a:pt x="71718" y="2097742"/>
                  <a:pt x="80279" y="2107693"/>
                  <a:pt x="86061" y="2119257"/>
                </a:cubicBezTo>
                <a:cubicBezTo>
                  <a:pt x="103559" y="2154253"/>
                  <a:pt x="87506" y="2152975"/>
                  <a:pt x="118334" y="2183803"/>
                </a:cubicBezTo>
                <a:cubicBezTo>
                  <a:pt x="127476" y="2192945"/>
                  <a:pt x="140675" y="2197041"/>
                  <a:pt x="150607" y="2205318"/>
                </a:cubicBezTo>
                <a:cubicBezTo>
                  <a:pt x="162294" y="2215057"/>
                  <a:pt x="171193" y="2227852"/>
                  <a:pt x="182880" y="2237591"/>
                </a:cubicBezTo>
                <a:cubicBezTo>
                  <a:pt x="192812" y="2245868"/>
                  <a:pt x="205221" y="2250829"/>
                  <a:pt x="215153" y="2259106"/>
                </a:cubicBezTo>
                <a:cubicBezTo>
                  <a:pt x="226840" y="2268845"/>
                  <a:pt x="235739" y="2281640"/>
                  <a:pt x="247426" y="2291379"/>
                </a:cubicBezTo>
                <a:cubicBezTo>
                  <a:pt x="257358" y="2299656"/>
                  <a:pt x="269603" y="2304817"/>
                  <a:pt x="279699" y="2312894"/>
                </a:cubicBezTo>
                <a:cubicBezTo>
                  <a:pt x="287619" y="2319230"/>
                  <a:pt x="292517" y="2329192"/>
                  <a:pt x="301214" y="2334410"/>
                </a:cubicBezTo>
                <a:cubicBezTo>
                  <a:pt x="310938" y="2340244"/>
                  <a:pt x="322729" y="2341581"/>
                  <a:pt x="333487" y="2345167"/>
                </a:cubicBezTo>
                <a:cubicBezTo>
                  <a:pt x="371038" y="2382720"/>
                  <a:pt x="345379" y="2363475"/>
                  <a:pt x="419548" y="2388198"/>
                </a:cubicBezTo>
                <a:cubicBezTo>
                  <a:pt x="454680" y="2399909"/>
                  <a:pt x="464061" y="2404520"/>
                  <a:pt x="505609" y="2409713"/>
                </a:cubicBezTo>
                <a:cubicBezTo>
                  <a:pt x="544910" y="2414626"/>
                  <a:pt x="584498" y="2416885"/>
                  <a:pt x="623943" y="2420471"/>
                </a:cubicBezTo>
                <a:cubicBezTo>
                  <a:pt x="659505" y="2417735"/>
                  <a:pt x="780993" y="2419763"/>
                  <a:pt x="828339" y="2388198"/>
                </a:cubicBezTo>
                <a:lnTo>
                  <a:pt x="892884" y="2345167"/>
                </a:lnTo>
                <a:cubicBezTo>
                  <a:pt x="903642" y="2337995"/>
                  <a:pt x="912891" y="2327741"/>
                  <a:pt x="925157" y="2323652"/>
                </a:cubicBezTo>
                <a:lnTo>
                  <a:pt x="957430" y="2312894"/>
                </a:lnTo>
                <a:cubicBezTo>
                  <a:pt x="964602" y="2305722"/>
                  <a:pt x="969874" y="2295915"/>
                  <a:pt x="978946" y="2291379"/>
                </a:cubicBezTo>
                <a:cubicBezTo>
                  <a:pt x="999231" y="2281237"/>
                  <a:pt x="1021977" y="2277036"/>
                  <a:pt x="1043492" y="2269864"/>
                </a:cubicBezTo>
                <a:cubicBezTo>
                  <a:pt x="1120870" y="2244071"/>
                  <a:pt x="1024238" y="2275364"/>
                  <a:pt x="1118795" y="2248348"/>
                </a:cubicBezTo>
                <a:cubicBezTo>
                  <a:pt x="1183108" y="2229973"/>
                  <a:pt x="1148503" y="2227090"/>
                  <a:pt x="1258644" y="2216076"/>
                </a:cubicBezTo>
                <a:lnTo>
                  <a:pt x="1366221" y="2205318"/>
                </a:lnTo>
                <a:cubicBezTo>
                  <a:pt x="1454576" y="2194923"/>
                  <a:pt x="1457132" y="2187538"/>
                  <a:pt x="1559859" y="2183803"/>
                </a:cubicBezTo>
                <a:cubicBezTo>
                  <a:pt x="1717574" y="2178068"/>
                  <a:pt x="1875416" y="2176631"/>
                  <a:pt x="2033195" y="2173045"/>
                </a:cubicBezTo>
                <a:cubicBezTo>
                  <a:pt x="2098223" y="2156788"/>
                  <a:pt x="2062208" y="2166960"/>
                  <a:pt x="2140772" y="2140772"/>
                </a:cubicBezTo>
                <a:cubicBezTo>
                  <a:pt x="2151529" y="2137186"/>
                  <a:pt x="2163609" y="2136304"/>
                  <a:pt x="2173044" y="2130014"/>
                </a:cubicBezTo>
                <a:cubicBezTo>
                  <a:pt x="2265534" y="2068355"/>
                  <a:pt x="2148513" y="2142280"/>
                  <a:pt x="2237590" y="2097741"/>
                </a:cubicBezTo>
                <a:cubicBezTo>
                  <a:pt x="2321006" y="2056033"/>
                  <a:pt x="2221017" y="2092509"/>
                  <a:pt x="2302136" y="2065468"/>
                </a:cubicBezTo>
                <a:cubicBezTo>
                  <a:pt x="2375393" y="1992214"/>
                  <a:pt x="2260912" y="2103878"/>
                  <a:pt x="2355924" y="2022438"/>
                </a:cubicBezTo>
                <a:cubicBezTo>
                  <a:pt x="2447221" y="1944182"/>
                  <a:pt x="2357140" y="2007283"/>
                  <a:pt x="2431228" y="1957892"/>
                </a:cubicBezTo>
                <a:cubicBezTo>
                  <a:pt x="2438400" y="1947134"/>
                  <a:pt x="2444666" y="1935715"/>
                  <a:pt x="2452743" y="1925619"/>
                </a:cubicBezTo>
                <a:cubicBezTo>
                  <a:pt x="2459079" y="1917699"/>
                  <a:pt x="2469041" y="1912801"/>
                  <a:pt x="2474259" y="1904104"/>
                </a:cubicBezTo>
                <a:cubicBezTo>
                  <a:pt x="2480093" y="1894380"/>
                  <a:pt x="2478425" y="1881058"/>
                  <a:pt x="2485016" y="1871831"/>
                </a:cubicBezTo>
                <a:cubicBezTo>
                  <a:pt x="2496806" y="1855324"/>
                  <a:pt x="2528047" y="1828800"/>
                  <a:pt x="2528047" y="1828800"/>
                </a:cubicBezTo>
                <a:cubicBezTo>
                  <a:pt x="2548615" y="1767091"/>
                  <a:pt x="2524879" y="1822267"/>
                  <a:pt x="2560320" y="1775012"/>
                </a:cubicBezTo>
                <a:cubicBezTo>
                  <a:pt x="2575835" y="1754326"/>
                  <a:pt x="2585065" y="1728750"/>
                  <a:pt x="2603350" y="1710466"/>
                </a:cubicBezTo>
                <a:cubicBezTo>
                  <a:pt x="2643152" y="1670666"/>
                  <a:pt x="2619238" y="1697392"/>
                  <a:pt x="2667896" y="1624405"/>
                </a:cubicBezTo>
                <a:lnTo>
                  <a:pt x="2689412" y="1592132"/>
                </a:lnTo>
                <a:lnTo>
                  <a:pt x="2710927" y="1559859"/>
                </a:lnTo>
                <a:cubicBezTo>
                  <a:pt x="2750154" y="1442171"/>
                  <a:pt x="2687594" y="1620425"/>
                  <a:pt x="2743200" y="1495313"/>
                </a:cubicBezTo>
                <a:cubicBezTo>
                  <a:pt x="2766601" y="1442661"/>
                  <a:pt x="2761033" y="1435871"/>
                  <a:pt x="2775473" y="1387737"/>
                </a:cubicBezTo>
                <a:cubicBezTo>
                  <a:pt x="2781990" y="1366014"/>
                  <a:pt x="2789816" y="1344706"/>
                  <a:pt x="2796988" y="1323191"/>
                </a:cubicBezTo>
                <a:lnTo>
                  <a:pt x="2840019" y="1194099"/>
                </a:lnTo>
                <a:lnTo>
                  <a:pt x="2883049" y="1065007"/>
                </a:lnTo>
                <a:lnTo>
                  <a:pt x="2893807" y="1032734"/>
                </a:lnTo>
                <a:lnTo>
                  <a:pt x="2904564" y="1000461"/>
                </a:lnTo>
                <a:cubicBezTo>
                  <a:pt x="2929165" y="828261"/>
                  <a:pt x="2917743" y="899876"/>
                  <a:pt x="2936837" y="785308"/>
                </a:cubicBezTo>
                <a:cubicBezTo>
                  <a:pt x="2933251" y="699247"/>
                  <a:pt x="2934651" y="612833"/>
                  <a:pt x="2926080" y="527125"/>
                </a:cubicBezTo>
                <a:cubicBezTo>
                  <a:pt x="2923823" y="504558"/>
                  <a:pt x="2911736" y="484094"/>
                  <a:pt x="2904564" y="462579"/>
                </a:cubicBezTo>
                <a:cubicBezTo>
                  <a:pt x="2885628" y="405771"/>
                  <a:pt x="2900103" y="439750"/>
                  <a:pt x="2850776" y="365760"/>
                </a:cubicBezTo>
                <a:lnTo>
                  <a:pt x="2829261" y="333487"/>
                </a:lnTo>
                <a:cubicBezTo>
                  <a:pt x="2822089" y="322729"/>
                  <a:pt x="2816888" y="310356"/>
                  <a:pt x="2807746" y="301214"/>
                </a:cubicBezTo>
                <a:lnTo>
                  <a:pt x="2786230" y="279699"/>
                </a:lnTo>
                <a:cubicBezTo>
                  <a:pt x="2767549" y="223652"/>
                  <a:pt x="2787711" y="268102"/>
                  <a:pt x="2753957" y="225911"/>
                </a:cubicBezTo>
                <a:cubicBezTo>
                  <a:pt x="2745880" y="215815"/>
                  <a:pt x="2742172" y="202152"/>
                  <a:pt x="2732442" y="193638"/>
                </a:cubicBezTo>
                <a:cubicBezTo>
                  <a:pt x="2686914" y="153801"/>
                  <a:pt x="2679950" y="154625"/>
                  <a:pt x="2635623" y="139850"/>
                </a:cubicBezTo>
                <a:cubicBezTo>
                  <a:pt x="2593599" y="97824"/>
                  <a:pt x="2637696" y="135507"/>
                  <a:pt x="2581835" y="107577"/>
                </a:cubicBezTo>
                <a:cubicBezTo>
                  <a:pt x="2570271" y="101795"/>
                  <a:pt x="2549562" y="100405"/>
                  <a:pt x="2528047" y="9681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46" name="Google Shape;946;p52"/>
          <p:cNvSpPr/>
          <p:nvPr/>
        </p:nvSpPr>
        <p:spPr>
          <a:xfrm>
            <a:off x="6509385" y="1403866"/>
            <a:ext cx="1280160" cy="2357825"/>
          </a:xfrm>
          <a:custGeom>
            <a:avLst/>
            <a:gdLst/>
            <a:ahLst/>
            <a:cxnLst/>
            <a:rect l="l" t="t" r="r" b="b"/>
            <a:pathLst>
              <a:path w="1280160" h="2357825" extrusionOk="0">
                <a:moveTo>
                  <a:pt x="1140311" y="163265"/>
                </a:moveTo>
                <a:cubicBezTo>
                  <a:pt x="1104452" y="145336"/>
                  <a:pt x="1032194" y="121539"/>
                  <a:pt x="978946" y="98719"/>
                </a:cubicBezTo>
                <a:cubicBezTo>
                  <a:pt x="956836" y="89243"/>
                  <a:pt x="935428" y="78128"/>
                  <a:pt x="914400" y="66446"/>
                </a:cubicBezTo>
                <a:cubicBezTo>
                  <a:pt x="903098" y="60167"/>
                  <a:pt x="893691" y="50712"/>
                  <a:pt x="882127" y="44930"/>
                </a:cubicBezTo>
                <a:cubicBezTo>
                  <a:pt x="871985" y="39859"/>
                  <a:pt x="860612" y="37759"/>
                  <a:pt x="849854" y="34173"/>
                </a:cubicBezTo>
                <a:cubicBezTo>
                  <a:pt x="839096" y="27001"/>
                  <a:pt x="829465" y="17750"/>
                  <a:pt x="817581" y="12657"/>
                </a:cubicBezTo>
                <a:cubicBezTo>
                  <a:pt x="754711" y="-14287"/>
                  <a:pt x="649602" y="9709"/>
                  <a:pt x="602428" y="12657"/>
                </a:cubicBezTo>
                <a:cubicBezTo>
                  <a:pt x="591670" y="16243"/>
                  <a:pt x="580297" y="18344"/>
                  <a:pt x="570155" y="23415"/>
                </a:cubicBezTo>
                <a:cubicBezTo>
                  <a:pt x="551514" y="32735"/>
                  <a:pt x="529709" y="49767"/>
                  <a:pt x="516367" y="66446"/>
                </a:cubicBezTo>
                <a:cubicBezTo>
                  <a:pt x="508290" y="76542"/>
                  <a:pt x="500103" y="86904"/>
                  <a:pt x="494852" y="98719"/>
                </a:cubicBezTo>
                <a:cubicBezTo>
                  <a:pt x="443646" y="213932"/>
                  <a:pt x="500511" y="122503"/>
                  <a:pt x="451821" y="195537"/>
                </a:cubicBezTo>
                <a:cubicBezTo>
                  <a:pt x="411573" y="316290"/>
                  <a:pt x="430864" y="245820"/>
                  <a:pt x="451821" y="518267"/>
                </a:cubicBezTo>
                <a:cubicBezTo>
                  <a:pt x="455167" y="561763"/>
                  <a:pt x="473336" y="647359"/>
                  <a:pt x="473336" y="647359"/>
                </a:cubicBezTo>
                <a:cubicBezTo>
                  <a:pt x="469750" y="780037"/>
                  <a:pt x="469046" y="912824"/>
                  <a:pt x="462579" y="1045392"/>
                </a:cubicBezTo>
                <a:cubicBezTo>
                  <a:pt x="461360" y="1070383"/>
                  <a:pt x="447071" y="1096668"/>
                  <a:pt x="441064" y="1120695"/>
                </a:cubicBezTo>
                <a:cubicBezTo>
                  <a:pt x="425710" y="1182111"/>
                  <a:pt x="436112" y="1162300"/>
                  <a:pt x="419548" y="1217514"/>
                </a:cubicBezTo>
                <a:cubicBezTo>
                  <a:pt x="413031" y="1239237"/>
                  <a:pt x="405205" y="1260545"/>
                  <a:pt x="398033" y="1282060"/>
                </a:cubicBezTo>
                <a:lnTo>
                  <a:pt x="365760" y="1378879"/>
                </a:lnTo>
                <a:lnTo>
                  <a:pt x="344245" y="1443425"/>
                </a:lnTo>
                <a:cubicBezTo>
                  <a:pt x="340659" y="1454182"/>
                  <a:pt x="339777" y="1466262"/>
                  <a:pt x="333487" y="1475697"/>
                </a:cubicBezTo>
                <a:cubicBezTo>
                  <a:pt x="326315" y="1486455"/>
                  <a:pt x="317754" y="1496406"/>
                  <a:pt x="311972" y="1507970"/>
                </a:cubicBezTo>
                <a:cubicBezTo>
                  <a:pt x="306901" y="1518112"/>
                  <a:pt x="306285" y="1530101"/>
                  <a:pt x="301214" y="1540243"/>
                </a:cubicBezTo>
                <a:cubicBezTo>
                  <a:pt x="295432" y="1551807"/>
                  <a:pt x="285481" y="1560952"/>
                  <a:pt x="279699" y="1572516"/>
                </a:cubicBezTo>
                <a:cubicBezTo>
                  <a:pt x="251769" y="1628376"/>
                  <a:pt x="289450" y="1584279"/>
                  <a:pt x="247426" y="1626305"/>
                </a:cubicBezTo>
                <a:cubicBezTo>
                  <a:pt x="226857" y="1688009"/>
                  <a:pt x="250593" y="1632840"/>
                  <a:pt x="215153" y="1680093"/>
                </a:cubicBezTo>
                <a:cubicBezTo>
                  <a:pt x="215143" y="1680107"/>
                  <a:pt x="161369" y="1760768"/>
                  <a:pt x="150607" y="1776912"/>
                </a:cubicBezTo>
                <a:cubicBezTo>
                  <a:pt x="143435" y="1787670"/>
                  <a:pt x="138234" y="1800043"/>
                  <a:pt x="129092" y="1809185"/>
                </a:cubicBezTo>
                <a:cubicBezTo>
                  <a:pt x="89291" y="1848984"/>
                  <a:pt x="113202" y="1822261"/>
                  <a:pt x="64546" y="1895246"/>
                </a:cubicBezTo>
                <a:cubicBezTo>
                  <a:pt x="30452" y="1946388"/>
                  <a:pt x="47119" y="1915255"/>
                  <a:pt x="21515" y="1992065"/>
                </a:cubicBezTo>
                <a:lnTo>
                  <a:pt x="10758" y="2024337"/>
                </a:lnTo>
                <a:lnTo>
                  <a:pt x="0" y="2056610"/>
                </a:lnTo>
                <a:cubicBezTo>
                  <a:pt x="3586" y="2099641"/>
                  <a:pt x="2290" y="2143361"/>
                  <a:pt x="10758" y="2185702"/>
                </a:cubicBezTo>
                <a:cubicBezTo>
                  <a:pt x="16905" y="2216439"/>
                  <a:pt x="44055" y="2223097"/>
                  <a:pt x="64546" y="2239490"/>
                </a:cubicBezTo>
                <a:cubicBezTo>
                  <a:pt x="106737" y="2273244"/>
                  <a:pt x="62287" y="2253082"/>
                  <a:pt x="118334" y="2271763"/>
                </a:cubicBezTo>
                <a:cubicBezTo>
                  <a:pt x="155885" y="2309316"/>
                  <a:pt x="130226" y="2290071"/>
                  <a:pt x="204395" y="2314794"/>
                </a:cubicBezTo>
                <a:lnTo>
                  <a:pt x="268941" y="2336309"/>
                </a:lnTo>
                <a:cubicBezTo>
                  <a:pt x="279699" y="2339895"/>
                  <a:pt x="290095" y="2344843"/>
                  <a:pt x="301214" y="2347067"/>
                </a:cubicBezTo>
                <a:lnTo>
                  <a:pt x="355002" y="2357825"/>
                </a:lnTo>
                <a:cubicBezTo>
                  <a:pt x="455407" y="2354239"/>
                  <a:pt x="556136" y="2355898"/>
                  <a:pt x="656216" y="2347067"/>
                </a:cubicBezTo>
                <a:cubicBezTo>
                  <a:pt x="678807" y="2345074"/>
                  <a:pt x="700477" y="2335695"/>
                  <a:pt x="720762" y="2325552"/>
                </a:cubicBezTo>
                <a:cubicBezTo>
                  <a:pt x="747064" y="2312401"/>
                  <a:pt x="773260" y="2301526"/>
                  <a:pt x="796066" y="2282521"/>
                </a:cubicBezTo>
                <a:cubicBezTo>
                  <a:pt x="807753" y="2272782"/>
                  <a:pt x="817581" y="2261006"/>
                  <a:pt x="828339" y="2250248"/>
                </a:cubicBezTo>
                <a:cubicBezTo>
                  <a:pt x="831925" y="2239490"/>
                  <a:pt x="834025" y="2228117"/>
                  <a:pt x="839096" y="2217975"/>
                </a:cubicBezTo>
                <a:cubicBezTo>
                  <a:pt x="862309" y="2171549"/>
                  <a:pt x="860552" y="2202106"/>
                  <a:pt x="871369" y="2153429"/>
                </a:cubicBezTo>
                <a:cubicBezTo>
                  <a:pt x="877340" y="2126559"/>
                  <a:pt x="889453" y="2037604"/>
                  <a:pt x="892885" y="2013580"/>
                </a:cubicBezTo>
                <a:cubicBezTo>
                  <a:pt x="891424" y="1969753"/>
                  <a:pt x="895465" y="1666315"/>
                  <a:pt x="860612" y="1561759"/>
                </a:cubicBezTo>
                <a:lnTo>
                  <a:pt x="849854" y="1529486"/>
                </a:lnTo>
                <a:cubicBezTo>
                  <a:pt x="837870" y="1409652"/>
                  <a:pt x="830508" y="1395964"/>
                  <a:pt x="849854" y="1260545"/>
                </a:cubicBezTo>
                <a:cubicBezTo>
                  <a:pt x="858095" y="1202858"/>
                  <a:pt x="862703" y="1204665"/>
                  <a:pt x="892885" y="1174483"/>
                </a:cubicBezTo>
                <a:cubicBezTo>
                  <a:pt x="906988" y="1132175"/>
                  <a:pt x="908376" y="1109138"/>
                  <a:pt x="935915" y="1077665"/>
                </a:cubicBezTo>
                <a:cubicBezTo>
                  <a:pt x="952612" y="1058582"/>
                  <a:pt x="971774" y="1041806"/>
                  <a:pt x="989704" y="1023876"/>
                </a:cubicBezTo>
                <a:lnTo>
                  <a:pt x="1043492" y="970088"/>
                </a:lnTo>
                <a:cubicBezTo>
                  <a:pt x="1054250" y="959330"/>
                  <a:pt x="1067326" y="950474"/>
                  <a:pt x="1075765" y="937815"/>
                </a:cubicBezTo>
                <a:cubicBezTo>
                  <a:pt x="1129183" y="857687"/>
                  <a:pt x="1060528" y="956099"/>
                  <a:pt x="1129553" y="873269"/>
                </a:cubicBezTo>
                <a:cubicBezTo>
                  <a:pt x="1168088" y="827026"/>
                  <a:pt x="1137568" y="857239"/>
                  <a:pt x="1161826" y="808723"/>
                </a:cubicBezTo>
                <a:cubicBezTo>
                  <a:pt x="1167608" y="797159"/>
                  <a:pt x="1177559" y="788014"/>
                  <a:pt x="1183341" y="776450"/>
                </a:cubicBezTo>
                <a:cubicBezTo>
                  <a:pt x="1188412" y="766308"/>
                  <a:pt x="1189028" y="754319"/>
                  <a:pt x="1194099" y="744177"/>
                </a:cubicBezTo>
                <a:cubicBezTo>
                  <a:pt x="1199881" y="732613"/>
                  <a:pt x="1210363" y="723719"/>
                  <a:pt x="1215614" y="711905"/>
                </a:cubicBezTo>
                <a:cubicBezTo>
                  <a:pt x="1224825" y="691181"/>
                  <a:pt x="1229957" y="668874"/>
                  <a:pt x="1237129" y="647359"/>
                </a:cubicBezTo>
                <a:lnTo>
                  <a:pt x="1247887" y="615086"/>
                </a:lnTo>
                <a:lnTo>
                  <a:pt x="1269402" y="550540"/>
                </a:lnTo>
                <a:lnTo>
                  <a:pt x="1280160" y="518267"/>
                </a:lnTo>
                <a:cubicBezTo>
                  <a:pt x="1276574" y="464479"/>
                  <a:pt x="1275355" y="410480"/>
                  <a:pt x="1269402" y="356902"/>
                </a:cubicBezTo>
                <a:cubicBezTo>
                  <a:pt x="1268150" y="345632"/>
                  <a:pt x="1264479" y="334353"/>
                  <a:pt x="1258645" y="324629"/>
                </a:cubicBezTo>
                <a:cubicBezTo>
                  <a:pt x="1253427" y="315932"/>
                  <a:pt x="1244301" y="310286"/>
                  <a:pt x="1237129" y="303114"/>
                </a:cubicBezTo>
                <a:cubicBezTo>
                  <a:pt x="1220070" y="251935"/>
                  <a:pt x="1223323" y="242826"/>
                  <a:pt x="1194099" y="206295"/>
                </a:cubicBezTo>
                <a:cubicBezTo>
                  <a:pt x="1187763" y="198375"/>
                  <a:pt x="1176170" y="181194"/>
                  <a:pt x="1140311" y="163265"/>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47" name="Google Shape;947;p5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Idea</a:t>
            </a:r>
            <a:endParaRPr/>
          </a:p>
        </p:txBody>
      </p:sp>
      <p:sp>
        <p:nvSpPr>
          <p:cNvPr id="948" name="Google Shape;948;p52"/>
          <p:cNvSpPr txBox="1">
            <a:spLocks noGrp="1"/>
          </p:cNvSpPr>
          <p:nvPr>
            <p:ph type="body" idx="1"/>
          </p:nvPr>
        </p:nvSpPr>
        <p:spPr>
          <a:xfrm>
            <a:off x="1168400" y="4078313"/>
            <a:ext cx="10053782" cy="2703777"/>
          </a:xfrm>
          <a:prstGeom prst="rect">
            <a:avLst/>
          </a:prstGeom>
          <a:noFill/>
          <a:ln>
            <a:noFill/>
          </a:ln>
        </p:spPr>
        <p:txBody>
          <a:bodyPr spcFirstLastPara="1" wrap="square" lIns="45700" tIns="45700" rIns="45700" bIns="45700" anchor="t" anchorCtr="0">
            <a:spAutoFit/>
          </a:bodyPr>
          <a:lstStyle/>
          <a:p>
            <a:pPr marL="457200" lvl="0" indent="-393700" algn="l" rtl="0">
              <a:lnSpc>
                <a:spcPct val="90000"/>
              </a:lnSpc>
              <a:spcBef>
                <a:spcPts val="0"/>
              </a:spcBef>
              <a:spcAft>
                <a:spcPts val="0"/>
              </a:spcAft>
              <a:buSzPts val="2600"/>
              <a:buChar char="●"/>
            </a:pPr>
            <a:r>
              <a:rPr lang="en-US" dirty="0"/>
              <a:t>Initialization:</a:t>
            </a:r>
            <a:endParaRPr dirty="0"/>
          </a:p>
          <a:p>
            <a:pPr marL="914400" lvl="1" indent="-361950" algn="l" rtl="0">
              <a:lnSpc>
                <a:spcPct val="90000"/>
              </a:lnSpc>
              <a:spcBef>
                <a:spcPts val="0"/>
              </a:spcBef>
              <a:spcAft>
                <a:spcPts val="0"/>
              </a:spcAft>
              <a:buSzPts val="2100"/>
              <a:buChar char="○"/>
            </a:pPr>
            <a:r>
              <a:rPr lang="en-US" dirty="0"/>
              <a:t>Start node has distance </a:t>
            </a:r>
            <a:r>
              <a:rPr lang="en-US" b="1" dirty="0">
                <a:solidFill>
                  <a:srgbClr val="FF0000"/>
                </a:solidFill>
              </a:rPr>
              <a:t>0</a:t>
            </a:r>
            <a:r>
              <a:rPr lang="en-US" dirty="0"/>
              <a:t>; all other nodes have distance </a:t>
            </a:r>
            <a:r>
              <a:rPr lang="en-US" b="1" dirty="0">
                <a:solidFill>
                  <a:srgbClr val="FF0000"/>
                </a:solidFill>
              </a:rPr>
              <a:t>∞</a:t>
            </a:r>
            <a:r>
              <a:rPr lang="en-US" dirty="0"/>
              <a:t> </a:t>
            </a:r>
            <a:endParaRPr dirty="0"/>
          </a:p>
          <a:p>
            <a:pPr marL="457200" lvl="0" indent="-393700" algn="l" rtl="0">
              <a:lnSpc>
                <a:spcPct val="90000"/>
              </a:lnSpc>
              <a:spcBef>
                <a:spcPts val="0"/>
              </a:spcBef>
              <a:spcAft>
                <a:spcPts val="0"/>
              </a:spcAft>
              <a:buSzPts val="2600"/>
              <a:buChar char="●"/>
            </a:pPr>
            <a:r>
              <a:rPr lang="en-US" dirty="0"/>
              <a:t>At each step:</a:t>
            </a:r>
            <a:endParaRPr dirty="0"/>
          </a:p>
          <a:p>
            <a:pPr marL="914400" lvl="1" indent="-361950" algn="l" rtl="0">
              <a:lnSpc>
                <a:spcPct val="90000"/>
              </a:lnSpc>
              <a:spcBef>
                <a:spcPts val="0"/>
              </a:spcBef>
              <a:spcAft>
                <a:spcPts val="0"/>
              </a:spcAft>
              <a:buSzPts val="2100"/>
              <a:buChar char="○"/>
            </a:pPr>
            <a:r>
              <a:rPr lang="en-US" dirty="0"/>
              <a:t>Pick the closest unknown node v (with smallest SD)</a:t>
            </a:r>
            <a:endParaRPr dirty="0"/>
          </a:p>
          <a:p>
            <a:pPr marL="914400" lvl="1" indent="-361950" algn="l" rtl="0">
              <a:lnSpc>
                <a:spcPct val="90000"/>
              </a:lnSpc>
              <a:spcBef>
                <a:spcPts val="0"/>
              </a:spcBef>
              <a:spcAft>
                <a:spcPts val="0"/>
              </a:spcAft>
              <a:buSzPts val="2100"/>
              <a:buChar char="○"/>
            </a:pPr>
            <a:r>
              <a:rPr lang="en-US" dirty="0"/>
              <a:t>Add it to the “cloud” of known nodes </a:t>
            </a:r>
            <a:r>
              <a:rPr lang="en-GB" dirty="0"/>
              <a:t>(set of nodes whose shortest distance has been computed)</a:t>
            </a:r>
            <a:endParaRPr dirty="0"/>
          </a:p>
          <a:p>
            <a:pPr marL="914400" lvl="1" indent="-361950" algn="l" rtl="0">
              <a:lnSpc>
                <a:spcPct val="90000"/>
              </a:lnSpc>
              <a:spcBef>
                <a:spcPts val="0"/>
              </a:spcBef>
              <a:spcAft>
                <a:spcPts val="0"/>
              </a:spcAft>
              <a:buSzPts val="2100"/>
              <a:buChar char="○"/>
            </a:pPr>
            <a:r>
              <a:rPr lang="en-US" dirty="0"/>
              <a:t>Update “best-so-far” distances for nodes with edges from v</a:t>
            </a:r>
            <a:endParaRPr dirty="0"/>
          </a:p>
          <a:p>
            <a:pPr marL="457200" lvl="0" indent="0" algn="l" rtl="0">
              <a:lnSpc>
                <a:spcPct val="90000"/>
              </a:lnSpc>
              <a:spcBef>
                <a:spcPts val="600"/>
              </a:spcBef>
              <a:spcAft>
                <a:spcPts val="0"/>
              </a:spcAft>
              <a:buNone/>
            </a:pPr>
            <a:endParaRPr dirty="0"/>
          </a:p>
        </p:txBody>
      </p:sp>
      <p:grpSp>
        <p:nvGrpSpPr>
          <p:cNvPr id="949" name="Google Shape;949;p52"/>
          <p:cNvGrpSpPr/>
          <p:nvPr/>
        </p:nvGrpSpPr>
        <p:grpSpPr>
          <a:xfrm>
            <a:off x="4104519" y="1534742"/>
            <a:ext cx="4555069" cy="2238505"/>
            <a:chOff x="1681898" y="2177550"/>
            <a:chExt cx="3416302" cy="1678879"/>
          </a:xfrm>
        </p:grpSpPr>
        <p:sp>
          <p:nvSpPr>
            <p:cNvPr id="950" name="Google Shape;950;p52"/>
            <p:cNvSpPr/>
            <p:nvPr/>
          </p:nvSpPr>
          <p:spPr>
            <a:xfrm>
              <a:off x="1840650" y="2357632"/>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51" name="Google Shape;951;p52"/>
            <p:cNvSpPr/>
            <p:nvPr/>
          </p:nvSpPr>
          <p:spPr>
            <a:xfrm>
              <a:off x="3097950" y="230048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52" name="Google Shape;952;p52"/>
            <p:cNvSpPr/>
            <p:nvPr/>
          </p:nvSpPr>
          <p:spPr>
            <a:xfrm>
              <a:off x="1726350" y="327203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53" name="Google Shape;953;p52"/>
            <p:cNvSpPr/>
            <p:nvPr/>
          </p:nvSpPr>
          <p:spPr>
            <a:xfrm>
              <a:off x="2926500" y="310058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54" name="Google Shape;954;p52"/>
            <p:cNvSpPr/>
            <p:nvPr/>
          </p:nvSpPr>
          <p:spPr>
            <a:xfrm>
              <a:off x="4069500" y="2357632"/>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955" name="Google Shape;955;p52"/>
            <p:cNvSpPr/>
            <p:nvPr/>
          </p:nvSpPr>
          <p:spPr>
            <a:xfrm>
              <a:off x="4812450" y="2357632"/>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956" name="Google Shape;956;p52"/>
            <p:cNvSpPr/>
            <p:nvPr/>
          </p:nvSpPr>
          <p:spPr>
            <a:xfrm>
              <a:off x="3612300" y="3386332"/>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957" name="Google Shape;957;p52"/>
            <p:cNvSpPr/>
            <p:nvPr/>
          </p:nvSpPr>
          <p:spPr>
            <a:xfrm>
              <a:off x="4355250" y="2929132"/>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958" name="Google Shape;958;p52"/>
            <p:cNvCxnSpPr>
              <a:stCxn id="950" idx="6"/>
              <a:endCxn id="953" idx="1"/>
            </p:cNvCxnSpPr>
            <p:nvPr/>
          </p:nvCxnSpPr>
          <p:spPr>
            <a:xfrm>
              <a:off x="2126400" y="2500507"/>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59" name="Google Shape;959;p52"/>
            <p:cNvCxnSpPr>
              <a:stCxn id="953" idx="2"/>
              <a:endCxn id="950" idx="4"/>
            </p:cNvCxnSpPr>
            <p:nvPr/>
          </p:nvCxnSpPr>
          <p:spPr>
            <a:xfrm rot="10800000">
              <a:off x="1983600" y="2643457"/>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60" name="Google Shape;960;p52"/>
            <p:cNvCxnSpPr>
              <a:stCxn id="957" idx="2"/>
              <a:endCxn id="956" idx="0"/>
            </p:cNvCxnSpPr>
            <p:nvPr/>
          </p:nvCxnSpPr>
          <p:spPr>
            <a:xfrm flipH="1">
              <a:off x="3755250" y="3072007"/>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61" name="Google Shape;961;p52"/>
            <p:cNvCxnSpPr>
              <a:stCxn id="956" idx="6"/>
              <a:endCxn id="957" idx="4"/>
            </p:cNvCxnSpPr>
            <p:nvPr/>
          </p:nvCxnSpPr>
          <p:spPr>
            <a:xfrm rot="10800000" flipH="1">
              <a:off x="3898050" y="3214807"/>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62" name="Google Shape;962;p52"/>
            <p:cNvCxnSpPr>
              <a:stCxn id="950" idx="3"/>
              <a:endCxn id="952" idx="0"/>
            </p:cNvCxnSpPr>
            <p:nvPr/>
          </p:nvCxnSpPr>
          <p:spPr>
            <a:xfrm flipH="1">
              <a:off x="1869297" y="2601535"/>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63" name="Google Shape;963;p52"/>
            <p:cNvCxnSpPr>
              <a:stCxn id="952" idx="6"/>
              <a:endCxn id="953" idx="3"/>
            </p:cNvCxnSpPr>
            <p:nvPr/>
          </p:nvCxnSpPr>
          <p:spPr>
            <a:xfrm rot="10800000" flipH="1">
              <a:off x="2012100" y="3344407"/>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64" name="Google Shape;964;p52"/>
            <p:cNvCxnSpPr>
              <a:stCxn id="950" idx="7"/>
              <a:endCxn id="951" idx="2"/>
            </p:cNvCxnSpPr>
            <p:nvPr/>
          </p:nvCxnSpPr>
          <p:spPr>
            <a:xfrm>
              <a:off x="2084553" y="2399479"/>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65" name="Google Shape;965;p52"/>
            <p:cNvCxnSpPr>
              <a:stCxn id="951" idx="6"/>
              <a:endCxn id="954" idx="2"/>
            </p:cNvCxnSpPr>
            <p:nvPr/>
          </p:nvCxnSpPr>
          <p:spPr>
            <a:xfrm>
              <a:off x="3383700" y="2443357"/>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966" name="Google Shape;966;p52"/>
            <p:cNvCxnSpPr>
              <a:stCxn id="954" idx="6"/>
              <a:endCxn id="955" idx="2"/>
            </p:cNvCxnSpPr>
            <p:nvPr/>
          </p:nvCxnSpPr>
          <p:spPr>
            <a:xfrm>
              <a:off x="4355250" y="2500507"/>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967" name="Google Shape;967;p52"/>
            <p:cNvCxnSpPr>
              <a:stCxn id="957" idx="1"/>
              <a:endCxn id="954" idx="4"/>
            </p:cNvCxnSpPr>
            <p:nvPr/>
          </p:nvCxnSpPr>
          <p:spPr>
            <a:xfrm rot="10800000">
              <a:off x="4212297" y="2643379"/>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968" name="Google Shape;968;p52"/>
            <p:cNvCxnSpPr>
              <a:stCxn id="955" idx="4"/>
              <a:endCxn id="957" idx="7"/>
            </p:cNvCxnSpPr>
            <p:nvPr/>
          </p:nvCxnSpPr>
          <p:spPr>
            <a:xfrm flipH="1">
              <a:off x="4599225" y="2643382"/>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969" name="Google Shape;969;p52"/>
            <p:cNvCxnSpPr>
              <a:stCxn id="951" idx="5"/>
              <a:endCxn id="956" idx="1"/>
            </p:cNvCxnSpPr>
            <p:nvPr/>
          </p:nvCxnSpPr>
          <p:spPr>
            <a:xfrm>
              <a:off x="3341853" y="2544385"/>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970" name="Google Shape;970;p52"/>
            <p:cNvCxnSpPr>
              <a:stCxn id="951" idx="4"/>
              <a:endCxn id="953" idx="0"/>
            </p:cNvCxnSpPr>
            <p:nvPr/>
          </p:nvCxnSpPr>
          <p:spPr>
            <a:xfrm flipH="1">
              <a:off x="3069225" y="2586232"/>
              <a:ext cx="171600" cy="514500"/>
            </a:xfrm>
            <a:prstGeom prst="straightConnector1">
              <a:avLst/>
            </a:prstGeom>
            <a:noFill/>
            <a:ln w="9525" cap="flat" cmpd="sng">
              <a:solidFill>
                <a:srgbClr val="A5A5A5"/>
              </a:solidFill>
              <a:prstDash val="dash"/>
              <a:round/>
              <a:headEnd type="none" w="med" len="med"/>
              <a:tailEnd type="triangle" w="med" len="med"/>
            </a:ln>
          </p:spPr>
        </p:cxnSp>
        <p:cxnSp>
          <p:nvCxnSpPr>
            <p:cNvPr id="971" name="Google Shape;971;p52"/>
            <p:cNvCxnSpPr>
              <a:stCxn id="953" idx="5"/>
              <a:endCxn id="956" idx="2"/>
            </p:cNvCxnSpPr>
            <p:nvPr/>
          </p:nvCxnSpPr>
          <p:spPr>
            <a:xfrm>
              <a:off x="3170403" y="3344485"/>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972" name="Google Shape;972;p52"/>
            <p:cNvCxnSpPr>
              <a:stCxn id="956" idx="3"/>
              <a:endCxn id="952" idx="5"/>
            </p:cNvCxnSpPr>
            <p:nvPr/>
          </p:nvCxnSpPr>
          <p:spPr>
            <a:xfrm rot="10800000">
              <a:off x="1970247" y="3515935"/>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973" name="Google Shape;973;p52"/>
            <p:cNvSpPr txBox="1"/>
            <p:nvPr/>
          </p:nvSpPr>
          <p:spPr>
            <a:xfrm>
              <a:off x="2429351" y="217755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74" name="Google Shape;974;p52"/>
            <p:cNvSpPr txBox="1"/>
            <p:nvPr/>
          </p:nvSpPr>
          <p:spPr>
            <a:xfrm>
              <a:off x="3580663" y="220124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975" name="Google Shape;975;p52"/>
            <p:cNvSpPr txBox="1"/>
            <p:nvPr/>
          </p:nvSpPr>
          <p:spPr>
            <a:xfrm>
              <a:off x="4449995" y="223298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976" name="Google Shape;976;p52"/>
            <p:cNvSpPr txBox="1"/>
            <p:nvPr/>
          </p:nvSpPr>
          <p:spPr>
            <a:xfrm>
              <a:off x="4755300" y="270053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77" name="Google Shape;977;p52"/>
            <p:cNvSpPr txBox="1"/>
            <p:nvPr/>
          </p:nvSpPr>
          <p:spPr>
            <a:xfrm>
              <a:off x="3411055" y="2751134"/>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978" name="Google Shape;978;p52"/>
            <p:cNvSpPr txBox="1"/>
            <p:nvPr/>
          </p:nvSpPr>
          <p:spPr>
            <a:xfrm>
              <a:off x="4126650" y="270053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979" name="Google Shape;979;p52"/>
            <p:cNvSpPr txBox="1"/>
            <p:nvPr/>
          </p:nvSpPr>
          <p:spPr>
            <a:xfrm>
              <a:off x="3876041" y="290710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980" name="Google Shape;980;p52"/>
            <p:cNvSpPr txBox="1"/>
            <p:nvPr/>
          </p:nvSpPr>
          <p:spPr>
            <a:xfrm>
              <a:off x="4112726" y="3214881"/>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81" name="Google Shape;981;p52"/>
            <p:cNvSpPr txBox="1"/>
            <p:nvPr/>
          </p:nvSpPr>
          <p:spPr>
            <a:xfrm>
              <a:off x="3234259" y="3181544"/>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982" name="Google Shape;982;p52"/>
            <p:cNvSpPr txBox="1"/>
            <p:nvPr/>
          </p:nvSpPr>
          <p:spPr>
            <a:xfrm>
              <a:off x="2707538" y="351018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83" name="Google Shape;983;p52"/>
            <p:cNvSpPr txBox="1"/>
            <p:nvPr/>
          </p:nvSpPr>
          <p:spPr>
            <a:xfrm>
              <a:off x="2636036" y="2489691"/>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84" name="Google Shape;984;p52"/>
            <p:cNvSpPr txBox="1"/>
            <p:nvPr/>
          </p:nvSpPr>
          <p:spPr>
            <a:xfrm>
              <a:off x="2412096" y="291128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85" name="Google Shape;985;p52"/>
            <p:cNvSpPr txBox="1"/>
            <p:nvPr/>
          </p:nvSpPr>
          <p:spPr>
            <a:xfrm>
              <a:off x="2170111" y="315536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86" name="Google Shape;986;p52"/>
            <p:cNvSpPr txBox="1"/>
            <p:nvPr/>
          </p:nvSpPr>
          <p:spPr>
            <a:xfrm>
              <a:off x="1681898" y="2794443"/>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87" name="Google Shape;987;p52"/>
            <p:cNvSpPr txBox="1"/>
            <p:nvPr/>
          </p:nvSpPr>
          <p:spPr>
            <a:xfrm>
              <a:off x="3078940" y="273625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grpSp>
      <p:sp>
        <p:nvSpPr>
          <p:cNvPr id="988" name="Google Shape;988;p52"/>
          <p:cNvSpPr txBox="1"/>
          <p:nvPr/>
        </p:nvSpPr>
        <p:spPr>
          <a:xfrm>
            <a:off x="4215762" y="1509856"/>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989" name="Google Shape;989;p52"/>
          <p:cNvSpPr txBox="1"/>
          <p:nvPr/>
        </p:nvSpPr>
        <p:spPr>
          <a:xfrm>
            <a:off x="4061210" y="2731081"/>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90" name="Google Shape;990;p52"/>
          <p:cNvSpPr txBox="1"/>
          <p:nvPr/>
        </p:nvSpPr>
        <p:spPr>
          <a:xfrm>
            <a:off x="5805116" y="146420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91" name="Google Shape;991;p52"/>
          <p:cNvSpPr txBox="1"/>
          <p:nvPr/>
        </p:nvSpPr>
        <p:spPr>
          <a:xfrm>
            <a:off x="5537306" y="2621417"/>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992" name="Google Shape;992;p52"/>
          <p:cNvSpPr txBox="1"/>
          <p:nvPr/>
        </p:nvSpPr>
        <p:spPr>
          <a:xfrm>
            <a:off x="7103421" y="1495610"/>
            <a:ext cx="47801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400">
              <a:solidFill>
                <a:srgbClr val="FF0000"/>
              </a:solidFill>
              <a:latin typeface="Calibri"/>
              <a:ea typeface="Calibri"/>
              <a:cs typeface="Calibri"/>
              <a:sym typeface="Calibri"/>
            </a:endParaRPr>
          </a:p>
        </p:txBody>
      </p:sp>
      <p:sp>
        <p:nvSpPr>
          <p:cNvPr id="993" name="Google Shape;993;p52"/>
          <p:cNvSpPr txBox="1"/>
          <p:nvPr/>
        </p:nvSpPr>
        <p:spPr>
          <a:xfrm>
            <a:off x="6882804" y="3434693"/>
            <a:ext cx="58221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400">
              <a:solidFill>
                <a:srgbClr val="FF0000"/>
              </a:solidFill>
              <a:latin typeface="Calibri"/>
              <a:ea typeface="Calibri"/>
              <a:cs typeface="Calibri"/>
              <a:sym typeface="Calibri"/>
            </a:endParaRPr>
          </a:p>
        </p:txBody>
      </p:sp>
      <p:sp>
        <p:nvSpPr>
          <p:cNvPr id="994" name="Google Shape;994;p52"/>
          <p:cNvSpPr txBox="1"/>
          <p:nvPr/>
        </p:nvSpPr>
        <p:spPr>
          <a:xfrm>
            <a:off x="8139781" y="1524801"/>
            <a:ext cx="35939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400">
              <a:solidFill>
                <a:srgbClr val="FF0000"/>
              </a:solidFill>
              <a:latin typeface="Calibri"/>
              <a:ea typeface="Calibri"/>
              <a:cs typeface="Calibri"/>
              <a:sym typeface="Calibri"/>
            </a:endParaRPr>
          </a:p>
        </p:txBody>
      </p:sp>
      <p:sp>
        <p:nvSpPr>
          <p:cNvPr id="995" name="Google Shape;995;p52"/>
          <p:cNvSpPr txBox="1"/>
          <p:nvPr/>
        </p:nvSpPr>
        <p:spPr>
          <a:xfrm>
            <a:off x="7583519" y="2271617"/>
            <a:ext cx="35939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400">
              <a:solidFill>
                <a:srgbClr val="FF0000"/>
              </a:solidFill>
              <a:latin typeface="Calibri"/>
              <a:ea typeface="Calibri"/>
              <a:cs typeface="Calibri"/>
              <a:sym typeface="Calibri"/>
            </a:endParaRPr>
          </a:p>
        </p:txBody>
      </p:sp>
      <p:sp>
        <p:nvSpPr>
          <p:cNvPr id="996" name="Google Shape;996;p52"/>
          <p:cNvSpPr txBox="1"/>
          <p:nvPr/>
        </p:nvSpPr>
        <p:spPr>
          <a:xfrm>
            <a:off x="2394273" y="2868325"/>
            <a:ext cx="1280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KNOWN</a:t>
            </a:r>
            <a:endParaRPr sz="1800" b="1">
              <a:solidFill>
                <a:schemeClr val="accent6"/>
              </a:solidFill>
              <a:latin typeface="Quattrocento Sans"/>
              <a:ea typeface="Quattrocento Sans"/>
              <a:cs typeface="Quattrocento Sans"/>
              <a:sym typeface="Quattrocento Sans"/>
            </a:endParaRPr>
          </a:p>
        </p:txBody>
      </p:sp>
      <p:sp>
        <p:nvSpPr>
          <p:cNvPr id="997" name="Google Shape;997;p52"/>
          <p:cNvSpPr txBox="1"/>
          <p:nvPr/>
        </p:nvSpPr>
        <p:spPr>
          <a:xfrm>
            <a:off x="8618548" y="1359225"/>
            <a:ext cx="1668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9EC0D5"/>
                </a:solidFill>
                <a:latin typeface="Quattrocento Sans"/>
                <a:ea typeface="Quattrocento Sans"/>
                <a:cs typeface="Quattrocento Sans"/>
                <a:sym typeface="Quattrocento Sans"/>
              </a:rPr>
              <a:t>UNKNOWN</a:t>
            </a:r>
            <a:endParaRPr/>
          </a:p>
        </p:txBody>
      </p:sp>
      <p:sp>
        <p:nvSpPr>
          <p:cNvPr id="998" name="Google Shape;998;p52"/>
          <p:cNvSpPr txBox="1"/>
          <p:nvPr/>
        </p:nvSpPr>
        <p:spPr>
          <a:xfrm>
            <a:off x="6967913" y="1034534"/>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999" name="Google Shape;999;p52"/>
          <p:cNvSpPr txBox="1"/>
          <p:nvPr/>
        </p:nvSpPr>
        <p:spPr>
          <a:xfrm>
            <a:off x="3312837" y="1712130"/>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Integral">
  <a:themeElements>
    <a:clrScheme name="Custom 2">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33006F"/>
      </a:hlink>
      <a:folHlink>
        <a:srgbClr val="9A7B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otalTime>861</TotalTime>
  <Words>5397</Words>
  <Application>Microsoft Office PowerPoint</Application>
  <PresentationFormat>Widescreen</PresentationFormat>
  <Paragraphs>1477</Paragraphs>
  <Slides>45</Slides>
  <Notes>28</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45</vt:i4>
      </vt:variant>
    </vt:vector>
  </HeadingPairs>
  <TitlesOfParts>
    <vt:vector size="67" baseType="lpstr">
      <vt:lpstr>Times</vt:lpstr>
      <vt:lpstr>Cambria Math</vt:lpstr>
      <vt:lpstr>Nunito</vt:lpstr>
      <vt:lpstr>Twentieth Century</vt:lpstr>
      <vt:lpstr>Gill Sans Light</vt:lpstr>
      <vt:lpstr>Wingdings</vt:lpstr>
      <vt:lpstr>Helvetica</vt:lpstr>
      <vt:lpstr>KaTeX_Main</vt:lpstr>
      <vt:lpstr>Calibri</vt:lpstr>
      <vt:lpstr>Arial</vt:lpstr>
      <vt:lpstr>Consolas</vt:lpstr>
      <vt:lpstr>Times New Roman</vt:lpstr>
      <vt:lpstr>Quattrocento Sans</vt:lpstr>
      <vt:lpstr>LucidaGrande</vt:lpstr>
      <vt:lpstr>DejaVu Sans Mono</vt:lpstr>
      <vt:lpstr>System Font Regular</vt:lpstr>
      <vt:lpstr>Trebuchet MS</vt:lpstr>
      <vt:lpstr>Noto Sans Symbols</vt:lpstr>
      <vt:lpstr>Georgia</vt:lpstr>
      <vt:lpstr>KaTeX_Math</vt:lpstr>
      <vt:lpstr>Integral</vt:lpstr>
      <vt:lpstr>Office Theme</vt:lpstr>
      <vt:lpstr>PowerPoint Presentation</vt:lpstr>
      <vt:lpstr>BFS for (Unweighted) Shortest Path Problem</vt:lpstr>
      <vt:lpstr>BFS for Shortest Paths in an Unweighted Graph</vt:lpstr>
      <vt:lpstr>Shortest Path Tree</vt:lpstr>
      <vt:lpstr>Dijkstra’s Algorithm</vt:lpstr>
      <vt:lpstr>Edge Relaxation</vt:lpstr>
      <vt:lpstr>Generic Shortest-paths Algorithm</vt:lpstr>
      <vt:lpstr>Dijkstra's Algorithm</vt:lpstr>
      <vt:lpstr>Dijkstra’s Algorithm: Idea</vt:lpstr>
      <vt:lpstr>PowerPoint Presentation</vt:lpstr>
      <vt:lpstr>Dijkstra’s Algorithm: Key Properties</vt:lpstr>
      <vt:lpstr>Dijkstra’s Algorithm: Runtime</vt:lpstr>
      <vt:lpstr>Example I</vt:lpstr>
      <vt:lpstr>Example I</vt:lpstr>
      <vt:lpstr>Example I</vt:lpstr>
      <vt:lpstr>Example I</vt:lpstr>
      <vt:lpstr>Example I</vt:lpstr>
      <vt:lpstr>Example I</vt:lpstr>
      <vt:lpstr>Example I</vt:lpstr>
      <vt:lpstr>Example I</vt:lpstr>
      <vt:lpstr>Example I Final</vt:lpstr>
      <vt:lpstr>Example I: Interpreting the Results</vt:lpstr>
      <vt:lpstr>Example I Exam Question and Answer</vt:lpstr>
      <vt:lpstr>Example II</vt:lpstr>
      <vt:lpstr>Initialize</vt:lpstr>
      <vt:lpstr>Visit node A</vt:lpstr>
      <vt:lpstr>Visit node B</vt:lpstr>
      <vt:lpstr>Visit node D</vt:lpstr>
      <vt:lpstr>Visit node E</vt:lpstr>
      <vt:lpstr>Visit node F</vt:lpstr>
      <vt:lpstr>Visit node C</vt:lpstr>
      <vt:lpstr>End of Algorithm</vt:lpstr>
      <vt:lpstr>Getting the Shortest Path from A to C</vt:lpstr>
      <vt:lpstr>Example II Exam Question and Answer</vt:lpstr>
      <vt:lpstr>PowerPoint Presentation</vt:lpstr>
      <vt:lpstr>PowerPoint Presentation</vt:lpstr>
      <vt:lpstr>Topological Sort Example I</vt:lpstr>
      <vt:lpstr>PowerPoint Presentation</vt:lpstr>
      <vt:lpstr>PowerPoint Presentation</vt:lpstr>
      <vt:lpstr>Topological Sort Example I: Final Answer (for Exams</vt:lpstr>
      <vt:lpstr>Topological Sort Example II</vt:lpstr>
      <vt:lpstr>PowerPoint Presentation</vt:lpstr>
      <vt:lpstr>Review: Key Features</vt:lpstr>
      <vt:lpstr>Greedy Algorithms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Zonghua</dc:creator>
  <cp:lastModifiedBy>Zonghua Gu</cp:lastModifiedBy>
  <cp:revision>31</cp:revision>
  <dcterms:modified xsi:type="dcterms:W3CDTF">2025-04-15T23:24:09Z</dcterms:modified>
</cp:coreProperties>
</file>